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341" r:id="rId6"/>
    <p:sldId id="349" r:id="rId7"/>
    <p:sldId id="361" r:id="rId8"/>
    <p:sldId id="326" r:id="rId9"/>
    <p:sldId id="342" r:id="rId10"/>
    <p:sldId id="343" r:id="rId11"/>
    <p:sldId id="344" r:id="rId12"/>
    <p:sldId id="345" r:id="rId13"/>
    <p:sldId id="351" r:id="rId14"/>
    <p:sldId id="352" r:id="rId15"/>
    <p:sldId id="354" r:id="rId16"/>
    <p:sldId id="356" r:id="rId17"/>
    <p:sldId id="359" r:id="rId18"/>
    <p:sldId id="365" r:id="rId19"/>
    <p:sldId id="346" r:id="rId20"/>
    <p:sldId id="364" r:id="rId21"/>
    <p:sldId id="347" r:id="rId22"/>
    <p:sldId id="340" r:id="rId2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D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67"/>
    <p:restoredTop sz="94240" autoAdjust="0"/>
  </p:normalViewPr>
  <p:slideViewPr>
    <p:cSldViewPr snapToGrid="0">
      <p:cViewPr>
        <p:scale>
          <a:sx n="61" d="100"/>
          <a:sy n="61" d="100"/>
        </p:scale>
        <p:origin x="-930" y="-180"/>
      </p:cViewPr>
      <p:guideLst>
        <p:guide orient="horz" pos="384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16" y="20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&#1045;&#1078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8722992282949"/>
          <c:y val="6.5537957400327751E-2"/>
          <c:w val="0.78849472094501638"/>
          <c:h val="0.50308639055290039"/>
        </c:manualLayout>
      </c:layout>
      <c:barChart>
        <c:barDir val="col"/>
        <c:grouping val="clustered"/>
        <c:ser>
          <c:idx val="0"/>
          <c:order val="0"/>
          <c:tx>
            <c:v>ստուգիչ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errBars>
            <c:errBarType val="both"/>
            <c:errValType val="cust"/>
            <c:plus>
              <c:numRef>
                <c:f>Sheet1!$A$8</c:f>
                <c:numCache>
                  <c:formatCode>General</c:formatCode>
                  <c:ptCount val="1"/>
                  <c:pt idx="0">
                    <c:v>0.31000000000000028</c:v>
                  </c:pt>
                </c:numCache>
              </c:numRef>
            </c:plus>
            <c:minus>
              <c:numRef>
                <c:f>Sheet1!$A$8</c:f>
                <c:numCache>
                  <c:formatCode>General</c:formatCode>
                  <c:ptCount val="1"/>
                  <c:pt idx="0">
                    <c:v>0.31000000000000028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Sheet1!$A$6:$E$6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cat>
          <c:val>
            <c:numRef>
              <c:f>Sheet1!$A$1:$E$1</c:f>
              <c:numCache>
                <c:formatCode>General</c:formatCode>
                <c:ptCount val="5"/>
                <c:pt idx="0">
                  <c:v>4.24</c:v>
                </c:pt>
                <c:pt idx="1">
                  <c:v>4.3199999999999985</c:v>
                </c:pt>
                <c:pt idx="2">
                  <c:v>3.66</c:v>
                </c:pt>
                <c:pt idx="3">
                  <c:v>4.4000000000000004</c:v>
                </c:pt>
                <c:pt idx="4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47-493B-ACC9-852C3103D36B}"/>
            </c:ext>
          </c:extLst>
        </c:ser>
        <c:ser>
          <c:idx val="1"/>
          <c:order val="1"/>
          <c:tx>
            <c:v>DWS-12</c:v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errBars>
            <c:errBarType val="both"/>
            <c:errValType val="cust"/>
            <c:plus>
              <c:numLit>
                <c:formatCode>General</c:formatCode>
                <c:ptCount val="1"/>
                <c:pt idx="0">
                  <c:v>0.44000000000000017</c:v>
                </c:pt>
              </c:numLit>
            </c:plus>
            <c:minus>
              <c:numLit>
                <c:formatCode>General</c:formatCode>
                <c:ptCount val="1"/>
                <c:pt idx="0">
                  <c:v>0.44000000000000017</c:v>
                </c:pt>
              </c:numLit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Sheet1!$A$6:$E$6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cat>
          <c:val>
            <c:numRef>
              <c:f>Sheet1!$A$2:$E$2</c:f>
              <c:numCache>
                <c:formatCode>General</c:formatCode>
                <c:ptCount val="5"/>
                <c:pt idx="0">
                  <c:v>4.5</c:v>
                </c:pt>
                <c:pt idx="1">
                  <c:v>6.67</c:v>
                </c:pt>
                <c:pt idx="2">
                  <c:v>7.37</c:v>
                </c:pt>
                <c:pt idx="3">
                  <c:v>5.9300000000000024</c:v>
                </c:pt>
                <c:pt idx="4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47-493B-ACC9-852C3103D36B}"/>
            </c:ext>
          </c:extLst>
        </c:ser>
        <c:ser>
          <c:idx val="2"/>
          <c:order val="2"/>
          <c:tx>
            <c:v>DWS-30</c:v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errBars>
            <c:errBarType val="both"/>
            <c:errValType val="cust"/>
            <c:plus>
              <c:numLit>
                <c:formatCode>General</c:formatCode>
                <c:ptCount val="1"/>
                <c:pt idx="0">
                  <c:v>0.54</c:v>
                </c:pt>
              </c:numLit>
            </c:plus>
            <c:minus>
              <c:numLit>
                <c:formatCode>General</c:formatCode>
                <c:ptCount val="1"/>
                <c:pt idx="0">
                  <c:v>0.54</c:v>
                </c:pt>
              </c:numLit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Sheet1!$A$6:$E$6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cat>
          <c:val>
            <c:numRef>
              <c:f>Sheet1!$A$3:$E$3</c:f>
              <c:numCache>
                <c:formatCode>General</c:formatCode>
                <c:ptCount val="5"/>
                <c:pt idx="0">
                  <c:v>4.1099999999999985</c:v>
                </c:pt>
                <c:pt idx="1">
                  <c:v>7.21</c:v>
                </c:pt>
                <c:pt idx="2">
                  <c:v>7.91</c:v>
                </c:pt>
                <c:pt idx="3">
                  <c:v>6.48</c:v>
                </c:pt>
                <c:pt idx="4">
                  <c:v>6.06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47-493B-ACC9-852C3103D36B}"/>
            </c:ext>
          </c:extLst>
        </c:ser>
        <c:gapWidth val="65"/>
        <c:axId val="65193472"/>
        <c:axId val="65195392"/>
      </c:barChart>
      <c:catAx>
        <c:axId val="6519347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y-AM" sz="1100" b="0"/>
                  <a:t>Ներարկումից</a:t>
                </a:r>
                <a:r>
                  <a:rPr lang="hy-AM" sz="1100" b="0" baseline="0"/>
                  <a:t> հետո ժամանակամիջոց </a:t>
                </a:r>
                <a:r>
                  <a:rPr lang="ru-RU" sz="1100" b="0" baseline="0"/>
                  <a:t>(</a:t>
                </a:r>
                <a:r>
                  <a:rPr lang="hy-AM" sz="1100" b="0" baseline="0"/>
                  <a:t>ր</a:t>
                </a:r>
                <a:r>
                  <a:rPr lang="ru-RU" sz="1100" b="0" baseline="0"/>
                  <a:t>)</a:t>
                </a:r>
                <a:endParaRPr lang="en-US" sz="1100" b="0"/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195392"/>
        <c:crosses val="autoZero"/>
        <c:auto val="1"/>
        <c:lblAlgn val="ctr"/>
        <c:lblOffset val="100"/>
      </c:catAx>
      <c:valAx>
        <c:axId val="651953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y-AM" sz="900" b="0"/>
                  <a:t>Պոչի</a:t>
                </a:r>
                <a:r>
                  <a:rPr lang="hy-AM" sz="900" b="0" baseline="0"/>
                  <a:t> հետձգման ժամանակ </a:t>
                </a:r>
              </a:p>
              <a:p>
                <a:pPr>
                  <a:defRPr lang="en-US"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900" b="0" baseline="0"/>
                  <a:t>(</a:t>
                </a:r>
                <a:r>
                  <a:rPr lang="hy-AM" sz="900" b="0" baseline="0"/>
                  <a:t>վրկ</a:t>
                </a:r>
                <a:r>
                  <a:rPr lang="ru-RU" sz="900" b="0" baseline="0"/>
                  <a:t>)</a:t>
                </a:r>
                <a:endParaRPr lang="en-US" sz="900" b="0"/>
              </a:p>
            </c:rich>
          </c:tx>
          <c:layout>
            <c:manualLayout>
              <c:xMode val="edge"/>
              <c:yMode val="edge"/>
              <c:x val="9.3090083090318548E-2"/>
              <c:y val="3.6531820742505541E-3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crossAx val="6519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en-US"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y-AM" sz="1400" b="0" i="0" u="none" strike="noStrike" baseline="0">
                <a:effectLst/>
              </a:rPr>
              <a:t>Միացությունների խնամակցությունը GABA</a:t>
            </a:r>
            <a:r>
              <a:rPr lang="hy-AM" sz="1400" b="0" i="0" u="none" strike="noStrike" baseline="-25000">
                <a:effectLst/>
              </a:rPr>
              <a:t>A</a:t>
            </a:r>
            <a:r>
              <a:rPr lang="hy-AM" sz="1400" b="0" i="0" u="none" strike="noStrike" baseline="0">
                <a:effectLst/>
              </a:rPr>
              <a:t> ընկալիչների նկատմամբ</a:t>
            </a:r>
            <a:endParaRPr lang="ru-RU"/>
          </a:p>
        </c:rich>
      </c:tx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DWS-12</c:v>
                </c:pt>
                <c:pt idx="1">
                  <c:v>DWS-13</c:v>
                </c:pt>
                <c:pt idx="2">
                  <c:v>DWS-30</c:v>
                </c:pt>
                <c:pt idx="3">
                  <c:v>DWS-31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57.190000000000012</c:v>
                </c:pt>
                <c:pt idx="1">
                  <c:v>58.53</c:v>
                </c:pt>
                <c:pt idx="2">
                  <c:v>56.18</c:v>
                </c:pt>
                <c:pt idx="3">
                  <c:v>58.760000000000012</c:v>
                </c:pt>
              </c:numCache>
            </c:numRef>
          </c:val>
        </c:ser>
        <c:shape val="box"/>
        <c:axId val="121714944"/>
        <c:axId val="121733120"/>
        <c:axId val="0"/>
      </c:bar3DChart>
      <c:catAx>
        <c:axId val="121714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733120"/>
        <c:crosses val="autoZero"/>
        <c:auto val="1"/>
        <c:lblAlgn val="ctr"/>
        <c:lblOffset val="100"/>
      </c:catAx>
      <c:valAx>
        <c:axId val="1217331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171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e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FF95820-84BB-3447-8286-60A51307E7F2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E476440-F66F-F947-8EFC-EA5202ACF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C08FC54-6AE4-6A4A-9756-823A0F1BE5A6}" type="datetimeFigureOut">
              <a:rPr lang="en-US" smtClean="0"/>
              <a:pPr/>
              <a:t>5/13/2026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B79E9EB-07EB-9D44-9F5A-AB1FBECCDD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080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953a4fe21_0_1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a953a4fe21_0_116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2670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953a4fe2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a953a4fe21_0_7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7076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76609C33-D605-6146-1378-F67C572F0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 w 12192000"/>
              <a:gd name="connsiteY0" fmla="*/ 266701 h 6858000"/>
              <a:gd name="connsiteX1" fmla="*/ 304800 w 12192000"/>
              <a:gd name="connsiteY1" fmla="*/ 6591300 h 6858000"/>
              <a:gd name="connsiteX2" fmla="*/ 11887200 w 12192000"/>
              <a:gd name="connsiteY2" fmla="*/ 6591300 h 6858000"/>
              <a:gd name="connsiteX3" fmla="*/ 11887200 w 12192000"/>
              <a:gd name="connsiteY3" fmla="*/ 26670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04800" y="266701"/>
                </a:moveTo>
                <a:lnTo>
                  <a:pt x="304800" y="6591300"/>
                </a:lnTo>
                <a:lnTo>
                  <a:pt x="11887200" y="6591300"/>
                </a:lnTo>
                <a:lnTo>
                  <a:pt x="11887200" y="26670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7320"/>
            <a:ext cx="10515600" cy="4023360"/>
          </a:xfrm>
        </p:spPr>
        <p:txBody>
          <a:bodyPr anchor="ctr"/>
          <a:lstStyle>
            <a:lvl1pPr algn="ctr">
              <a:defRPr sz="54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DC5B68-548C-395D-B9A9-EA694F6CB59F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0656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572000" cy="3429000"/>
          </a:xfrm>
          <a:noFill/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400"/>
              </a:spcBef>
              <a:buSzPct val="80000"/>
              <a:defRPr sz="1800" b="1"/>
            </a:lvl1pPr>
            <a:lvl2pPr marL="4572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2pPr>
            <a:lvl3pPr marL="914400">
              <a:lnSpc>
                <a:spcPct val="90000"/>
              </a:lnSpc>
              <a:spcBef>
                <a:spcPts val="1400"/>
              </a:spcBef>
              <a:buSzPct val="80000"/>
              <a:defRPr sz="1800"/>
            </a:lvl3pPr>
            <a:lvl4pPr marL="914400" indent="0">
              <a:lnSpc>
                <a:spcPct val="90000"/>
              </a:lnSpc>
              <a:spcBef>
                <a:spcPts val="1400"/>
              </a:spcBef>
              <a:buSzPct val="80000"/>
              <a:buNone/>
              <a:defRPr sz="1800"/>
            </a:lvl4pPr>
            <a:lvl5pPr marL="1371600">
              <a:lnSpc>
                <a:spcPct val="90000"/>
              </a:lnSpc>
              <a:spcBef>
                <a:spcPts val="1400"/>
              </a:spcBef>
              <a:buSzPct val="80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064" y="2377440"/>
            <a:ext cx="4645152" cy="342900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800"/>
            </a:lvl2pPr>
            <a:lvl3pPr marL="1371600">
              <a:buSzPct val="80000"/>
              <a:defRPr sz="1800"/>
            </a:lvl3pPr>
            <a:lvl4pPr marL="1828800">
              <a:buSzPct val="80000"/>
              <a:defRPr sz="1800"/>
            </a:lvl4pPr>
            <a:lvl5pPr marL="2286000">
              <a:buSzPct val="80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24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659BA83-0C6E-2A70-AED3-E386CABE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601200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80160" y="2377440"/>
            <a:ext cx="961948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D612406-06E6-DCE4-7F2F-D98836A802A6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25889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4"/>
          </a:solidFill>
        </p:spPr>
        <p:txBody>
          <a:bodyPr lIns="365760" tIns="365760" rIns="365760" bIns="365760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sz="1800" cap="all" baseline="0"/>
            </a:lvl1pPr>
            <a:lvl2pPr marL="914400">
              <a:buClr>
                <a:schemeClr val="tx1"/>
              </a:buClr>
              <a:buSzPct val="80000"/>
              <a:defRPr sz="1600"/>
            </a:lvl2pPr>
            <a:lvl3pPr marL="1371600">
              <a:buClr>
                <a:schemeClr val="tx1"/>
              </a:buClr>
              <a:buSzPct val="80000"/>
              <a:defRPr sz="1400"/>
            </a:lvl3pPr>
            <a:lvl4pPr marL="1828800">
              <a:buClr>
                <a:schemeClr val="tx1"/>
              </a:buClr>
              <a:buSzPct val="80000"/>
              <a:defRPr sz="1200"/>
            </a:lvl4pPr>
            <a:lvl5pPr marL="2286000"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33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=""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163824"/>
            <a:ext cx="10515600" cy="2322576"/>
          </a:xfrm>
          <a:prstGeom prst="rect">
            <a:avLst/>
          </a:prstGeom>
          <a:noFill/>
        </p:spPr>
        <p:txBody>
          <a:bodyPr wrap="square" bIns="0" anchor="ctr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548640"/>
            <a:ext cx="2286000" cy="2286000"/>
          </a:xfrm>
          <a:prstGeom prst="ellipse">
            <a:avLst/>
          </a:prstGeom>
        </p:spPr>
        <p:txBody>
          <a:bodyPr anchor="t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6044184"/>
            <a:ext cx="9116568" cy="365760"/>
          </a:xfr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ECE7D81-1954-1B1F-C0AC-21C85AFD3C1E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9110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 flipH="1">
            <a:off x="6834891" y="4712109"/>
            <a:ext cx="249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 flipH="1">
            <a:off x="6834891" y="3955800"/>
            <a:ext cx="2492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2"/>
          </p:nvPr>
        </p:nvSpPr>
        <p:spPr>
          <a:xfrm flipH="1">
            <a:off x="6867091" y="2780581"/>
            <a:ext cx="24280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 flipH="1">
            <a:off x="6834891" y="2022867"/>
            <a:ext cx="2492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ctrTitle" idx="4"/>
          </p:nvPr>
        </p:nvSpPr>
        <p:spPr>
          <a:xfrm flipH="1">
            <a:off x="2989289" y="2785248"/>
            <a:ext cx="2391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5"/>
          </p:nvPr>
        </p:nvSpPr>
        <p:spPr>
          <a:xfrm flipH="1">
            <a:off x="2938889" y="2022880"/>
            <a:ext cx="2492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ctrTitle" idx="6"/>
          </p:nvPr>
        </p:nvSpPr>
        <p:spPr>
          <a:xfrm flipH="1">
            <a:off x="2938889" y="4712109"/>
            <a:ext cx="249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7"/>
          </p:nvPr>
        </p:nvSpPr>
        <p:spPr>
          <a:xfrm flipH="1">
            <a:off x="2938889" y="3955800"/>
            <a:ext cx="2492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66764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4E63B6F1-57A7-403F-B3B5-1F787A767E28}" type="datetime1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hy-AM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hy-AM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F1D77A-7E75-4854-9095-1923FC3CF7A5}" type="datetime1">
              <a:rPr lang="hy-AM" smtClean="0"/>
              <a:pPr/>
              <a:t>13.05.2026</a:t>
            </a:fld>
            <a:endParaRPr lang="hy-AM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y-AM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9281-7027-4CB5-82E3-07395F080696}" type="slidenum">
              <a:rPr lang="hy-AM" smtClean="0"/>
              <a:pPr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xmlns="" val="621537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738F023-8BDF-71DB-D6AB-776F7C6413B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3581400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  <a:gd name="connsiteX4" fmla="*/ 0 w 3581400"/>
              <a:gd name="connsiteY4" fmla="*/ 6172201 h 6858000"/>
              <a:gd name="connsiteX5" fmla="*/ 2971800 w 3581400"/>
              <a:gd name="connsiteY5" fmla="*/ 6172201 h 6858000"/>
              <a:gd name="connsiteX6" fmla="*/ 2971800 w 3581400"/>
              <a:gd name="connsiteY6" fmla="*/ 685800 h 6858000"/>
              <a:gd name="connsiteX7" fmla="*/ 0 w 3581400"/>
              <a:gd name="connsiteY7" fmla="*/ 685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6172201"/>
                </a:lnTo>
                <a:lnTo>
                  <a:pt x="2971800" y="6172201"/>
                </a:lnTo>
                <a:lnTo>
                  <a:pt x="2971800" y="685800"/>
                </a:lnTo>
                <a:lnTo>
                  <a:pt x="0" y="6858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4114800" cy="2286000"/>
          </a:xfrm>
        </p:spPr>
        <p:txBody>
          <a:bodyPr/>
          <a:lstStyle>
            <a:lvl1pPr>
              <a:defRPr sz="32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3566160"/>
            <a:ext cx="4114800" cy="2651760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spcBef>
                <a:spcPts val="14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400" cap="all" spc="0" baseline="0"/>
            </a:lvl1pPr>
            <a:lvl2pPr marL="914400">
              <a:defRPr spc="0" baseline="0"/>
            </a:lvl2pPr>
            <a:lvl3pPr marL="1371600">
              <a:defRPr spc="0" baseline="0"/>
            </a:lvl3pPr>
            <a:lvl4pPr marL="1828800">
              <a:defRPr spc="0" baseline="0"/>
            </a:lvl4pPr>
            <a:lvl5pPr marL="2286000">
              <a:defRPr spc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7568" y="1435608"/>
            <a:ext cx="5897880" cy="397764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23EB7E3-3953-BAB4-1B15-383082C6C31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697480"/>
            <a:ext cx="10515600" cy="260604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6044184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23682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03AD4F0-8C4C-FC68-2450-06419A6D0131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21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A510974D-B222-2876-052D-21F0E075D288}"/>
              </a:ext>
            </a:extLst>
          </p:cNvPr>
          <p:cNvSpPr/>
          <p:nvPr userDrawn="1"/>
        </p:nvSpPr>
        <p:spPr>
          <a:xfrm>
            <a:off x="0" y="0"/>
            <a:ext cx="12192000" cy="4457700"/>
          </a:xfrm>
          <a:custGeom>
            <a:avLst/>
            <a:gdLst>
              <a:gd name="connsiteX0" fmla="*/ 0 w 12192000"/>
              <a:gd name="connsiteY0" fmla="*/ 0 h 4457700"/>
              <a:gd name="connsiteX1" fmla="*/ 12192000 w 12192000"/>
              <a:gd name="connsiteY1" fmla="*/ 0 h 4457700"/>
              <a:gd name="connsiteX2" fmla="*/ 12192000 w 12192000"/>
              <a:gd name="connsiteY2" fmla="*/ 4457700 h 4457700"/>
              <a:gd name="connsiteX3" fmla="*/ 11563350 w 12192000"/>
              <a:gd name="connsiteY3" fmla="*/ 4457700 h 4457700"/>
              <a:gd name="connsiteX4" fmla="*/ 11563350 w 12192000"/>
              <a:gd name="connsiteY4" fmla="*/ 685800 h 4457700"/>
              <a:gd name="connsiteX5" fmla="*/ 628650 w 12192000"/>
              <a:gd name="connsiteY5" fmla="*/ 685800 h 4457700"/>
              <a:gd name="connsiteX6" fmla="*/ 628650 w 12192000"/>
              <a:gd name="connsiteY6" fmla="*/ 4457700 h 4457700"/>
              <a:gd name="connsiteX7" fmla="*/ 0 w 12192000"/>
              <a:gd name="connsiteY7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457700">
                <a:moveTo>
                  <a:pt x="0" y="0"/>
                </a:moveTo>
                <a:lnTo>
                  <a:pt x="12192000" y="0"/>
                </a:lnTo>
                <a:lnTo>
                  <a:pt x="12192000" y="4457700"/>
                </a:lnTo>
                <a:lnTo>
                  <a:pt x="11563350" y="4457700"/>
                </a:lnTo>
                <a:lnTo>
                  <a:pt x="11563350" y="685800"/>
                </a:lnTo>
                <a:lnTo>
                  <a:pt x="628650" y="685800"/>
                </a:lnTo>
                <a:lnTo>
                  <a:pt x="628650" y="4457700"/>
                </a:lnTo>
                <a:lnTo>
                  <a:pt x="0" y="4457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408" y="1143000"/>
            <a:ext cx="10241280" cy="22860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688" y="3803904"/>
            <a:ext cx="8046720" cy="9144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A1A471A-8A28-B00F-72E9-849D5E6B7257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52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BB82FF-5339-5456-4D30-0C2DA7907AAE}"/>
              </a:ext>
            </a:extLst>
          </p:cNvPr>
          <p:cNvSpPr/>
          <p:nvPr userDrawn="1"/>
        </p:nvSpPr>
        <p:spPr>
          <a:xfrm>
            <a:off x="0" y="0"/>
            <a:ext cx="356616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096" y="1097280"/>
            <a:ext cx="6217920" cy="1828800"/>
          </a:xfrm>
        </p:spPr>
        <p:txBody>
          <a:bodyPr/>
          <a:lstStyle>
            <a:lvl1pPr>
              <a:defRPr sz="32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2C39A257-2366-FF6B-67AD-9342B6B0B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096" y="3429000"/>
            <a:ext cx="6217920" cy="2743200"/>
          </a:xfrm>
        </p:spPr>
        <p:txBody>
          <a:bodyPr>
            <a:normAutofit/>
          </a:bodyPr>
          <a:lstStyle>
            <a:lvl1pPr marL="457200">
              <a:spcBef>
                <a:spcPts val="1400"/>
              </a:spcBef>
              <a:buSzPct val="80000"/>
              <a:defRPr cap="all" spc="0" baseline="0"/>
            </a:lvl1pPr>
            <a:lvl2pPr marL="914400">
              <a:buSzPct val="80000"/>
              <a:defRPr spc="0" baseline="0"/>
            </a:lvl2pPr>
            <a:lvl3pPr marL="1371600">
              <a:buSzPct val="80000"/>
              <a:defRPr spc="0" baseline="0"/>
            </a:lvl3pPr>
            <a:lvl4pPr marL="1828800">
              <a:buSzPct val="80000"/>
              <a:defRPr spc="0" baseline="0"/>
            </a:lvl4pPr>
            <a:lvl5pPr marL="2286000">
              <a:buSzPct val="80000"/>
              <a:defRPr spc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DA4A755-28B6-5A01-94AB-C3CCC4368885}"/>
              </a:ext>
            </a:extLst>
          </p:cNvPr>
          <p:cNvCxnSpPr>
            <a:cxnSpLocks/>
          </p:cNvCxnSpPr>
          <p:nvPr userDrawn="1"/>
        </p:nvCxnSpPr>
        <p:spPr>
          <a:xfrm>
            <a:off x="5340096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481328"/>
            <a:ext cx="9144000" cy="3895344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248" y="1920240"/>
            <a:ext cx="8229600" cy="3017520"/>
          </a:xfrm>
        </p:spPr>
        <p:txBody>
          <a:bodyPr anchor="ctr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41548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CBCF04C-49F6-66E8-41A0-B3C371944EA1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931920"/>
            <a:ext cx="5029200" cy="18288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DDE351D0-FB9C-3473-AF28-5292774172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0160" y="548640"/>
            <a:ext cx="3017520" cy="30175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5472" y="731520"/>
            <a:ext cx="4306824" cy="5394960"/>
          </a:xfrm>
        </p:spPr>
        <p:txBody>
          <a:bodyPr anchor="b">
            <a:normAutofit/>
          </a:bodyPr>
          <a:lstStyle>
            <a:lvl1pPr marL="457200">
              <a:spcBef>
                <a:spcPts val="1400"/>
              </a:spcBef>
              <a:buClr>
                <a:schemeClr val="tx1"/>
              </a:buClr>
              <a:buSzPct val="80000"/>
              <a:defRPr cap="all" baseline="0"/>
            </a:lvl1pPr>
            <a:lvl2pPr marL="914400">
              <a:buClr>
                <a:schemeClr val="tx1"/>
              </a:buClr>
              <a:buSzPct val="80000"/>
              <a:defRPr/>
            </a:lvl2pPr>
            <a:lvl3pPr marL="1371600">
              <a:buClr>
                <a:schemeClr val="tx1"/>
              </a:buClr>
              <a:buSzPct val="80000"/>
              <a:defRPr/>
            </a:lvl3pPr>
            <a:lvl4pPr marL="1828800">
              <a:buClr>
                <a:schemeClr val="tx1"/>
              </a:buClr>
              <a:buSzPct val="80000"/>
              <a:defRPr/>
            </a:lvl4pPr>
            <a:lvl5pPr marL="2286000">
              <a:buClr>
                <a:schemeClr val="tx1"/>
              </a:buClr>
              <a:buSzPct val="8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1171EC5-29BE-C106-1E9B-0CBDB598A131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621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9821955" cy="9144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2377440"/>
            <a:ext cx="4663440" cy="356616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5760" tIns="365760" rIns="365760" bIns="365760">
            <a:normAutofit/>
          </a:bodyPr>
          <a:lstStyle>
            <a:lvl1pPr marL="457200">
              <a:lnSpc>
                <a:spcPct val="90000"/>
              </a:lnSpc>
              <a:spcBef>
                <a:spcPts val="1400"/>
              </a:spcBef>
              <a:buClr>
                <a:schemeClr val="tx1"/>
              </a:buClr>
              <a:buSzPct val="80000"/>
              <a:defRPr sz="1800"/>
            </a:lvl1pPr>
            <a:lvl2pPr marL="914400">
              <a:lnSpc>
                <a:spcPct val="90000"/>
              </a:lnSpc>
              <a:buClr>
                <a:schemeClr val="tx1"/>
              </a:buClr>
              <a:buSzPct val="80000"/>
              <a:defRPr sz="1600"/>
            </a:lvl2pPr>
            <a:lvl3pPr marL="1371600">
              <a:lnSpc>
                <a:spcPct val="90000"/>
              </a:lnSpc>
              <a:buClr>
                <a:schemeClr val="tx1"/>
              </a:buClr>
              <a:buSzPct val="80000"/>
              <a:defRPr sz="1400"/>
            </a:lvl3pPr>
            <a:lvl4pPr marL="1828800">
              <a:lnSpc>
                <a:spcPct val="90000"/>
              </a:lnSpc>
              <a:buClr>
                <a:schemeClr val="tx1"/>
              </a:buClr>
              <a:buSzPct val="80000"/>
              <a:defRPr sz="1200"/>
            </a:lvl4pPr>
            <a:lvl5pPr marL="2286000">
              <a:lnSpc>
                <a:spcPct val="90000"/>
              </a:lnSpc>
              <a:buClr>
                <a:schemeClr val="tx1"/>
              </a:buClr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41554B7-BB36-76F6-DD79-11088AA69E8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810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9BC2AC2-003C-AACD-1271-F2F8FBE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097280"/>
            <a:ext cx="5029200" cy="18288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DD758F50-A87C-F2A1-40E8-08F07081E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4848" y="1097280"/>
            <a:ext cx="4572000" cy="182880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023B02AB-1DB6-AF79-E1B3-175C76BE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0160" y="3172968"/>
            <a:ext cx="10076688" cy="3108960"/>
          </a:xfrm>
          <a:noFill/>
        </p:spPr>
        <p:txBody>
          <a:bodyPr lIns="0" tIns="0" rIns="0" bIns="0">
            <a:normAutofit/>
          </a:bodyPr>
          <a:lstStyle>
            <a:lvl1pPr marL="457200">
              <a:spcBef>
                <a:spcPts val="1400"/>
              </a:spcBef>
              <a:buSzPct val="80000"/>
              <a:defRPr sz="1800"/>
            </a:lvl1pPr>
            <a:lvl2pPr marL="914400">
              <a:buSzPct val="80000"/>
              <a:defRPr sz="1600"/>
            </a:lvl2pPr>
            <a:lvl3pPr marL="1371600">
              <a:buSzPct val="80000"/>
              <a:defRPr sz="1400"/>
            </a:lvl3pPr>
            <a:lvl4pPr marL="1828800">
              <a:buSzPct val="80000"/>
              <a:defRPr sz="1200"/>
            </a:lvl4pPr>
            <a:lvl5pPr marL="2286000">
              <a:buSzPct val="8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2041A78-2CBE-4D73-EF5D-E65139C79DC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82296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277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4" r:id="rId3"/>
    <p:sldLayoutId id="2147483675" r:id="rId4"/>
    <p:sldLayoutId id="2147483664" r:id="rId5"/>
    <p:sldLayoutId id="2147483676" r:id="rId6"/>
    <p:sldLayoutId id="2147483677" r:id="rId7"/>
    <p:sldLayoutId id="2147483681" r:id="rId8"/>
    <p:sldLayoutId id="2147483682" r:id="rId9"/>
    <p:sldLayoutId id="2147483683" r:id="rId10"/>
    <p:sldLayoutId id="2147483680" r:id="rId11"/>
    <p:sldLayoutId id="2147483684" r:id="rId12"/>
    <p:sldLayoutId id="2147483673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ourier New" panose="02070309020205020404" pitchFamily="49" charset="0"/>
        <a:buChar char="o"/>
        <a:defRPr sz="2400" b="0" i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3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png"/><Relationship Id="rId5" Type="http://schemas.openxmlformats.org/officeDocument/2006/relationships/chart" Target="../charts/char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hyperlink" Target="https://www.facebook.com/share/p/1Dcwy8AbBt/?mibextid=wwXIfr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share/p/1Gn14WSNnG/?mibextid=wwXIfr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hyperlink" Target="https://www.google.com/url?sa=i&amp;url=https://hy.wikipedia.org/wiki/%D5%84%D5%B8%D5%BD%D5%AF%D5%BE%D5%A1%D5%B5%D5%AB_%D5%BA%D5%A5%D5%BF%D5%A1%D5%AF%D5%A1%D5%B6_%D5%B0%D5%A1%D5%B4%D5%A1%D5%AC%D5%BD%D5%A1%D6%80%D5%A1%D5%B6&amp;psig=AOvVaw3lIEHiXgpTUPPqsZXKOW16&amp;ust=1701443855680000&amp;source=images&amp;cd=vfe&amp;opi=89978449&amp;ved=0CBMQjhxqFwoTCIC5-rWC7IIDFQAAAAAdAAAAABAD" TargetMode="Externa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tif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White DNA structure">
            <a:extLst>
              <a:ext uri="{FF2B5EF4-FFF2-40B4-BE49-F238E27FC236}">
                <a16:creationId xmlns="" xmlns:a16="http://schemas.microsoft.com/office/drawing/2014/main" id="{DC23EB2B-2285-3C42-31D8-4D87E34CF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" r="5"/>
          <a:stretch/>
        </p:blipFill>
        <p:spPr>
          <a:xfrm>
            <a:off x="1524000" y="1481328"/>
            <a:ext cx="9144000" cy="3895344"/>
          </a:xfrm>
        </p:spPr>
      </p:pic>
      <p:sp>
        <p:nvSpPr>
          <p:cNvPr id="5" name="Прямоугольник 8"/>
          <p:cNvSpPr/>
          <p:nvPr/>
        </p:nvSpPr>
        <p:spPr>
          <a:xfrm>
            <a:off x="2206599" y="193102"/>
            <a:ext cx="773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ԿԻՆ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ՂԵԿԱՎԱՐՆԵՐԻ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ԱՌԱՋԽԱՂԱՑՄԱՆՆ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ՈՒՂՂՎԱԾ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ԳԻՏԱԿԱՆ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ԹԵՄԱ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82212" y="-43543"/>
            <a:ext cx="21097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ՀՀ Գիտության կոմիտե ได้เพิ่มรูปภาพใหม่ - ՀՀ Գիտության կոմիտե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1143" cy="11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6"/>
          <p:cNvSpPr/>
          <p:nvPr/>
        </p:nvSpPr>
        <p:spPr>
          <a:xfrm>
            <a:off x="10082212" y="1008710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ՀՀ ԳԱԱ ՕԴՔԳՏԿ</a:t>
            </a:r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26577" y="1562005"/>
            <a:ext cx="32704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Թեմայի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ծածկագիր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՝ 24WS-1D038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7943" y="2538018"/>
            <a:ext cx="7736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Ազոլո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ֆարմակաֆոր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օղակներ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պարունակող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նոր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հետերոցիկլիկ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միացություններ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սինթեզը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փոխարկումները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ֆիզիկաքիմիական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և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կենսաբանական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հատկությունները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4576" y="2168686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Թեմայի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վերնագիր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3793" y="3554361"/>
            <a:ext cx="380940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580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626711"/>
          </a:xfrm>
          <a:custGeom>
            <a:avLst/>
            <a:gdLst/>
            <a:ahLst/>
            <a:cxnLst/>
            <a:rect l="l" t="t" r="r" b="b"/>
            <a:pathLst>
              <a:path w="18288000" h="9940066">
                <a:moveTo>
                  <a:pt x="0" y="0"/>
                </a:moveTo>
                <a:lnTo>
                  <a:pt x="18288000" y="0"/>
                </a:lnTo>
                <a:lnTo>
                  <a:pt x="18288000" y="9940066"/>
                </a:lnTo>
                <a:lnTo>
                  <a:pt x="0" y="9940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" b="-20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11638003" y="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10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591" y="813418"/>
            <a:ext cx="9906027" cy="2836177"/>
          </a:xfrm>
          <a:custGeom>
            <a:avLst/>
            <a:gdLst/>
            <a:ahLst/>
            <a:cxnLst/>
            <a:rect l="l" t="t" r="r" b="b"/>
            <a:pathLst>
              <a:path w="14148379" h="3936499">
                <a:moveTo>
                  <a:pt x="0" y="0"/>
                </a:moveTo>
                <a:lnTo>
                  <a:pt x="14148379" y="0"/>
                </a:lnTo>
                <a:lnTo>
                  <a:pt x="14148379" y="3936498"/>
                </a:lnTo>
                <a:lnTo>
                  <a:pt x="0" y="393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6" t="-32834" r="-896" b="-7563"/>
            </a:stretch>
          </a:blipFill>
        </p:spPr>
      </p:sp>
      <p:sp>
        <p:nvSpPr>
          <p:cNvPr id="5" name="Прямоугольник 4"/>
          <p:cNvSpPr/>
          <p:nvPr/>
        </p:nvSpPr>
        <p:spPr>
          <a:xfrm>
            <a:off x="2476475" y="190478"/>
            <a:ext cx="7810555" cy="95410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en-US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Նախագծ</a:t>
            </a:r>
            <a:r>
              <a:rPr lang="ru-RU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ված միացությունների</a:t>
            </a:r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 </a:t>
            </a:r>
            <a:r>
              <a:rPr lang="en-US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ՖԱՐՄԱԿՈԿԻՆԵՏԻԿ</a:t>
            </a:r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 </a:t>
            </a:r>
            <a:r>
              <a:rPr lang="ru-RU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պարամետ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րերի վիճակագրական բնութագրում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  <a:p>
            <a:pPr algn="ctr"/>
            <a:endParaRPr lang="ru-RU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380960" y="3571876"/>
            <a:ext cx="5381663" cy="3238523"/>
          </a:xfrm>
          <a:custGeom>
            <a:avLst/>
            <a:gdLst/>
            <a:ahLst/>
            <a:cxnLst/>
            <a:rect l="l" t="t" r="r" b="b"/>
            <a:pathLst>
              <a:path w="17259300" h="10851785">
                <a:moveTo>
                  <a:pt x="0" y="0"/>
                </a:moveTo>
                <a:lnTo>
                  <a:pt x="17259300" y="0"/>
                </a:lnTo>
                <a:lnTo>
                  <a:pt x="17259300" y="10851785"/>
                </a:lnTo>
                <a:lnTo>
                  <a:pt x="0" y="10851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4810" y="4042121"/>
            <a:ext cx="2549088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12080" y="3486116"/>
            <a:ext cx="6605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Sylfaen" pitchFamily="18" charset="0"/>
              </a:rPr>
              <a:t>ՆԱԽԱԳԾՎԱԾ ՄԻԱՑՈՒԹՅՈՒՆՆԵՐԻ </a:t>
            </a:r>
            <a:r>
              <a:rPr kumimoji="0" lang="hy-AM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Sylfaen" pitchFamily="18" charset="0"/>
              </a:rPr>
              <a:t> ԹՈՒՆԱԲԱՆԱԿԱՆ ԿԱՆԽԱՏԵՍՈՒՄՆԵՐ </a:t>
            </a:r>
            <a:endParaRPr kumimoji="0" lang="ru-RU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Sylfae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38003" y="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11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252" y="0"/>
            <a:ext cx="13518504" cy="7553464"/>
          </a:xfrm>
          <a:custGeom>
            <a:avLst/>
            <a:gdLst/>
            <a:ahLst/>
            <a:cxnLst/>
            <a:rect l="l" t="t" r="r" b="b"/>
            <a:pathLst>
              <a:path w="20277756" h="11330196">
                <a:moveTo>
                  <a:pt x="0" y="0"/>
                </a:moveTo>
                <a:lnTo>
                  <a:pt x="20277756" y="0"/>
                </a:lnTo>
                <a:lnTo>
                  <a:pt x="20277756" y="11330196"/>
                </a:lnTo>
                <a:lnTo>
                  <a:pt x="0" y="11330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" r="-112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11638003" y="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12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3912" y="152791"/>
            <a:ext cx="4644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Համագործակցություն և հանրայնացում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947" y="893900"/>
            <a:ext cx="1038062" cy="1181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61030"/>
            <a:ext cx="3497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Երևանի Մ. Հերացու անվան պետական բժշկական համալսարան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867128" y="422970"/>
            <a:ext cx="872261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i="1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pt-BR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vivo </a:t>
            </a:r>
            <a:r>
              <a:rPr lang="pt-BR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փորձնակորեն գնահատվել են </a:t>
            </a:r>
            <a:r>
              <a:rPr lang="pt-BR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հականոցիցեպտիվ (ցավազրկող) ազդեցությունը</a:t>
            </a:r>
            <a:endParaRPr lang="en-US" dirty="0"/>
          </a:p>
        </p:txBody>
      </p:sp>
      <p:graphicFrame>
        <p:nvGraphicFramePr>
          <p:cNvPr id="10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32401923"/>
              </p:ext>
            </p:extLst>
          </p:nvPr>
        </p:nvGraphicFramePr>
        <p:xfrm>
          <a:off x="400781" y="2871824"/>
          <a:ext cx="5002032" cy="2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5554700"/>
            <a:ext cx="638114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000" b="1" i="1" dirty="0">
                <a:latin typeface="GHEA Grapalat"/>
                <a:ea typeface="Calibri" panose="020F0502020204030204" pitchFamily="34" charset="0"/>
                <a:cs typeface="Cambria Math" panose="020405030504060302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Հետազոտվող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միացությունների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լատենտ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ժամանակամիջոցների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փոփոխությունը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ժամանակի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ընթացքում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միացությունների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20մգ/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կգ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դեղաչափով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ներարկումից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հետո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96"/>
          <p:cNvSpPr/>
          <p:nvPr/>
        </p:nvSpPr>
        <p:spPr>
          <a:xfrm>
            <a:off x="11638003" y="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13</a:t>
            </a:r>
            <a:endParaRPr lang="ru-RU" sz="2400" dirty="0"/>
          </a:p>
        </p:txBody>
      </p:sp>
      <p:pic>
        <p:nvPicPr>
          <p:cNvPr id="16" name="IMG_12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xmlns="" r:embed="">
                  <p14:trim st="3871" end="390.666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28308" y="893958"/>
            <a:ext cx="3223725" cy="1800000"/>
          </a:xfrm>
        </p:spPr>
      </p:pic>
      <p:sp>
        <p:nvSpPr>
          <p:cNvPr id="18" name="Прямоугольник 17"/>
          <p:cNvSpPr/>
          <p:nvPr/>
        </p:nvSpPr>
        <p:spPr>
          <a:xfrm>
            <a:off x="6076335" y="3068099"/>
            <a:ext cx="2375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GHEA Grapalat" panose="02000506050000020003" pitchFamily="50" charset="0"/>
              </a:rPr>
              <a:t>DWS-12, 20</a:t>
            </a:r>
            <a:r>
              <a:rPr lang="hy-AM" sz="1600" dirty="0" smtClean="0">
                <a:latin typeface="GHEA Grapalat" panose="02000506050000020003" pitchFamily="50" charset="0"/>
              </a:rPr>
              <a:t>մգ/կգ </a:t>
            </a: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91876426"/>
              </p:ext>
            </p:extLst>
          </p:nvPr>
        </p:nvGraphicFramePr>
        <p:xfrm>
          <a:off x="6128002" y="3504426"/>
          <a:ext cx="1866900" cy="1771650"/>
        </p:xfrm>
        <a:graphic>
          <a:graphicData uri="http://schemas.openxmlformats.org/presentationml/2006/ole">
            <p:oleObj spid="_x0000_s28674" r:id="rId7" imgW="1867705" imgH="1766206" progId="ChemDraw.Document.6.0">
              <p:embed/>
            </p:oleObj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8851870" y="3079721"/>
            <a:ext cx="1860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sz="1600" dirty="0" smtClean="0">
                <a:effectLst/>
                <a:latin typeface="GHEA Grapalat" panose="02000506050000020003" pitchFamily="50" charset="0"/>
                <a:ea typeface="Calibri" panose="020F0502020204030204" pitchFamily="34" charset="0"/>
                <a:cs typeface="Cambria Math" panose="02040503050406030204" pitchFamily="18" charset="0"/>
              </a:rPr>
              <a:t>DWS-30, 20մգ/կգ</a:t>
            </a:r>
            <a:endParaRPr lang="hy-AM" sz="1600" dirty="0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56027809"/>
              </p:ext>
            </p:extLst>
          </p:nvPr>
        </p:nvGraphicFramePr>
        <p:xfrm>
          <a:off x="8586525" y="3511537"/>
          <a:ext cx="1866900" cy="1771650"/>
        </p:xfrm>
        <a:graphic>
          <a:graphicData uri="http://schemas.openxmlformats.org/presentationml/2006/ole">
            <p:oleObj spid="_x0000_s28675" r:id="rId8" imgW="1867705" imgH="1766206" progId="ChemDraw.Document.6.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83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116" y="189875"/>
            <a:ext cx="9375058" cy="1417973"/>
          </a:xfrm>
        </p:spPr>
        <p:txBody>
          <a:bodyPr>
            <a:noAutofit/>
          </a:bodyPr>
          <a:lstStyle/>
          <a:p>
            <a:pPr algn="ctr"/>
            <a:r>
              <a:rPr lang="hy-AM" sz="2000" b="1" dirty="0" smtClean="0">
                <a:cs typeface="Times New Roman" pitchFamily="18" charset="0"/>
              </a:rPr>
              <a:t>Հետազոտվող միացությունների առաջացրած փոխազդեցությունները թիրախ մոլեկուլի հետ դոկինգային վերլուծությամբ</a:t>
            </a:r>
            <a:endParaRPr lang="hy-AM" sz="2000" b="1" dirty="0"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2120243496"/>
              </p:ext>
            </p:extLst>
          </p:nvPr>
        </p:nvGraphicFramePr>
        <p:xfrm>
          <a:off x="1960374" y="1245363"/>
          <a:ext cx="8101263" cy="504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9281-7027-4CB5-82E3-07395F080696}" type="slidenum">
              <a:rPr lang="hy-AM" smtClean="0"/>
              <a:pPr/>
              <a:t>14</a:t>
            </a:fld>
            <a:endParaRPr lang="hy-AM"/>
          </a:p>
        </p:txBody>
      </p:sp>
      <p:sp>
        <p:nvSpPr>
          <p:cNvPr id="5" name="Прямоугольник 4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676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77824" y="14078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82761" y="330551"/>
            <a:ext cx="5707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b="1" dirty="0" smtClean="0">
                <a:cs typeface="Times New Roman" pitchFamily="18" charset="0"/>
              </a:rPr>
              <a:t>Զոլպիդեմի կապումը ընկալիչի համապատասխան հատվածում</a:t>
            </a:r>
            <a:endParaRPr lang="hy-AM" b="1" dirty="0"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08" y="1529547"/>
            <a:ext cx="9276117" cy="45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08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77824" y="14078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9" t="1623" r="32812" b="25278"/>
          <a:stretch/>
        </p:blipFill>
        <p:spPr bwMode="auto">
          <a:xfrm>
            <a:off x="493484" y="934263"/>
            <a:ext cx="5228890" cy="4050691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27" t="-720" r="39491" b="13502"/>
          <a:stretch/>
        </p:blipFill>
        <p:spPr bwMode="auto">
          <a:xfrm>
            <a:off x="6246236" y="950375"/>
            <a:ext cx="4918292" cy="4019831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Рисунок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589" r="35696"/>
          <a:stretch/>
        </p:blipFill>
        <p:spPr bwMode="auto">
          <a:xfrm>
            <a:off x="3881711" y="5271218"/>
            <a:ext cx="4244650" cy="1350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53665" y="183070"/>
            <a:ext cx="77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b="1" dirty="0" smtClean="0">
                <a:cs typeface="Times New Roman" pitchFamily="18" charset="0"/>
              </a:rPr>
              <a:t>Պիրազոլոտեղակալված թիոալկիլ պիրանո[3,4-</a:t>
            </a:r>
            <a:r>
              <a:rPr lang="en-US" b="1" dirty="0" smtClean="0">
                <a:cs typeface="Times New Roman" pitchFamily="18" charset="0"/>
              </a:rPr>
              <a:t>c]</a:t>
            </a:r>
            <a:r>
              <a:rPr lang="hy-AM" b="1" dirty="0" smtClean="0">
                <a:cs typeface="Times New Roman" pitchFamily="18" charset="0"/>
              </a:rPr>
              <a:t>պիրիդինների կապումը ընկալիչի համապատասխան հատվածում</a:t>
            </a:r>
            <a:endParaRPr lang="hy-AM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8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77824" y="14078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Рисунок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589" r="35696"/>
          <a:stretch/>
        </p:blipFill>
        <p:spPr bwMode="auto">
          <a:xfrm>
            <a:off x="4722370" y="5610431"/>
            <a:ext cx="3109023" cy="95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5" t="1156" r="28665" b="19037"/>
          <a:stretch/>
        </p:blipFill>
        <p:spPr bwMode="auto">
          <a:xfrm>
            <a:off x="446457" y="1466843"/>
            <a:ext cx="5143182" cy="3400123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7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68" t="5993" r="21614" b="13494"/>
          <a:stretch/>
        </p:blipFill>
        <p:spPr bwMode="auto">
          <a:xfrm>
            <a:off x="6699772" y="1540310"/>
            <a:ext cx="4966201" cy="3769109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9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6915" y="0"/>
            <a:ext cx="8023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b="1" dirty="0" smtClean="0">
                <a:cs typeface="Times New Roman" pitchFamily="18" charset="0"/>
              </a:rPr>
              <a:t>Պիրազոլոտեղակալված </a:t>
            </a:r>
            <a:r>
              <a:rPr lang="en-US" b="1" dirty="0" smtClean="0">
                <a:cs typeface="Times New Roman" pitchFamily="18" charset="0"/>
              </a:rPr>
              <a:t>օ</a:t>
            </a:r>
            <a:r>
              <a:rPr lang="hy-AM" b="1" dirty="0" smtClean="0">
                <a:cs typeface="Times New Roman" pitchFamily="18" charset="0"/>
              </a:rPr>
              <a:t>քսիալկիլ պիրանո[3,4-</a:t>
            </a:r>
            <a:r>
              <a:rPr lang="en-US" b="1" dirty="0" smtClean="0">
                <a:cs typeface="Times New Roman" pitchFamily="18" charset="0"/>
              </a:rPr>
              <a:t>c]</a:t>
            </a:r>
            <a:r>
              <a:rPr lang="hy-AM" b="1" dirty="0" smtClean="0">
                <a:cs typeface="Times New Roman" pitchFamily="18" charset="0"/>
              </a:rPr>
              <a:t>պիրիդինների կապումը ընկալիչի համապատասխան հատվածում</a:t>
            </a:r>
            <a:endParaRPr lang="hy-AM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8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3912" y="152791"/>
            <a:ext cx="1789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Հանրայնացում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019" y="598940"/>
            <a:ext cx="1038062" cy="1181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77084" y="586188"/>
            <a:ext cx="280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Եվրասիա Միջազգային </a:t>
            </a:r>
            <a:r>
              <a:rPr lang="pt-BR" sz="16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համալսարան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747987" y="0"/>
            <a:ext cx="8177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Մագիստրոսական</a:t>
            </a:r>
            <a:r>
              <a:rPr lang="en-US" dirty="0" smtClean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թեզեր</a:t>
            </a:r>
            <a:endParaRPr lang="en-US" dirty="0"/>
          </a:p>
        </p:txBody>
      </p:sp>
      <p:pic>
        <p:nvPicPr>
          <p:cNvPr id="14" name="Picture 4" descr="Haybusak University of Yerevan - Wiki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8815" y="303237"/>
            <a:ext cx="1509747" cy="1509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https://tse2.mm.bing.net/th/id/OIP.EXYfzBl_c-2SLEyAirTd-AHaGc?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668" y="350093"/>
            <a:ext cx="1221037" cy="106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1" y="5176680"/>
            <a:ext cx="2740377" cy="1548000"/>
          </a:xfrm>
          <a:prstGeom prst="rect">
            <a:avLst/>
          </a:prstGeom>
        </p:spPr>
      </p:pic>
      <p:sp>
        <p:nvSpPr>
          <p:cNvPr id="23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sz="2400" dirty="0"/>
          </a:p>
        </p:txBody>
      </p:sp>
      <p:sp>
        <p:nvSpPr>
          <p:cNvPr id="16" name="Rectangle 7"/>
          <p:cNvSpPr/>
          <p:nvPr/>
        </p:nvSpPr>
        <p:spPr>
          <a:xfrm>
            <a:off x="4812892" y="546862"/>
            <a:ext cx="2295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Երևանի </a:t>
            </a:r>
            <a:r>
              <a:rPr lang="pt-BR" sz="1600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Հայբուսակ համալսարան</a:t>
            </a:r>
            <a:endParaRPr lang="en-US" sz="1600" dirty="0"/>
          </a:p>
        </p:txBody>
      </p:sp>
      <p:sp>
        <p:nvSpPr>
          <p:cNvPr id="18" name="Rectangle 7"/>
          <p:cNvSpPr/>
          <p:nvPr/>
        </p:nvSpPr>
        <p:spPr>
          <a:xfrm>
            <a:off x="1578079" y="694346"/>
            <a:ext cx="2123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Երևանի Մ. Հերացու անվան պետական բժշկական համալսարան</a:t>
            </a:r>
            <a:endParaRPr lang="en-US" sz="1600" dirty="0"/>
          </a:p>
        </p:txBody>
      </p:sp>
      <p:sp>
        <p:nvSpPr>
          <p:cNvPr id="20" name="Rectangle 14"/>
          <p:cNvSpPr/>
          <p:nvPr/>
        </p:nvSpPr>
        <p:spPr>
          <a:xfrm>
            <a:off x="0" y="3688426"/>
            <a:ext cx="52946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Թեման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հանրայնացվել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է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տեղի</a:t>
            </a:r>
            <a:r>
              <a:rPr lang="pt-BR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ու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միջազգային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ուսանողների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շրջանակներում</a:t>
            </a:r>
            <a:r>
              <a:rPr lang="pt-BR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այդ թվում՝ հեռարձակմամբ լրատվական հեռուստատեսությամբ (https://youtu.be/KJ91igO_Zp0</a:t>
            </a: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2683895"/>
            <a:ext cx="67948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Թեմայի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խորհդրատու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Ե. Վ.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Բաբաևի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զեկույցներ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և 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սեմինարներ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https://www.facebook.com/share/p/1Gn14WSNnG/?mibextid=wwXIf</a:t>
            </a:r>
            <a:r>
              <a:rPr lang="ru-RU" dirty="0" smtClean="0">
                <a:solidFill>
                  <a:srgbClr val="1155CC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https://www.facebook.com/share/p/1Dcwy8AbBt/?mibextid=wwXIfr</a:t>
            </a:r>
            <a:endParaRPr lang="ru-RU" dirty="0"/>
          </a:p>
        </p:txBody>
      </p:sp>
      <p:pic>
        <p:nvPicPr>
          <p:cNvPr id="7171" name="Picture 3" descr="Возможно, это изображение 12 человек, люди учатся и стол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81189" y="4497668"/>
            <a:ext cx="3839999" cy="2160000"/>
          </a:xfrm>
          <a:prstGeom prst="rect">
            <a:avLst/>
          </a:prstGeom>
          <a:noFill/>
        </p:spPr>
      </p:pic>
      <p:pic>
        <p:nvPicPr>
          <p:cNvPr id="7173" name="Picture 5" descr="No photo description available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78000" y="2934827"/>
            <a:ext cx="1993080" cy="3600000"/>
          </a:xfrm>
          <a:prstGeom prst="rect">
            <a:avLst/>
          </a:prstGeom>
          <a:noFill/>
        </p:spPr>
      </p:pic>
      <p:pic>
        <p:nvPicPr>
          <p:cNvPr id="24" name="Picture 16" descr="Нет описания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50067" y="2481350"/>
            <a:ext cx="2399999" cy="18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33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3E39FA-84F2-3624-49D6-32B9E036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163824"/>
            <a:ext cx="10515600" cy="2322576"/>
          </a:xfrm>
          <a:noFill/>
        </p:spPr>
        <p:txBody>
          <a:bodyPr bIns="0" anchor="ctr" anchorCtr="0"/>
          <a:lstStyle/>
          <a:p>
            <a:r>
              <a:rPr lang="en-US" dirty="0" err="1" smtClean="0"/>
              <a:t>Շնորհակալություն</a:t>
            </a:r>
            <a:endParaRPr lang="en-US" dirty="0"/>
          </a:p>
        </p:txBody>
      </p:sp>
      <p:pic>
        <p:nvPicPr>
          <p:cNvPr id="7" name="Picture Placeholder 25" descr="Bacteria cultured in a petri dish for a laboratory or a scientific investigation">
            <a:extLst>
              <a:ext uri="{FF2B5EF4-FFF2-40B4-BE49-F238E27FC236}">
                <a16:creationId xmlns="" xmlns:a16="http://schemas.microsoft.com/office/drawing/2014/main" id="{F46DA087-2662-0725-53F9-CF835D1DC8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" r="74"/>
          <a:stretch/>
        </p:blipFill>
        <p:spPr>
          <a:xfrm>
            <a:off x="4953000" y="548640"/>
            <a:ext cx="2286000" cy="2286000"/>
          </a:xfrm>
        </p:spPr>
      </p:pic>
      <p:sp>
        <p:nvSpPr>
          <p:cNvPr id="4" name="Прямоугольник 3"/>
          <p:cNvSpPr/>
          <p:nvPr/>
        </p:nvSpPr>
        <p:spPr>
          <a:xfrm>
            <a:off x="11638003" y="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19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875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 txBox="1">
            <a:spLocks noGrp="1"/>
          </p:cNvSpPr>
          <p:nvPr>
            <p:ph type="title" idx="8"/>
          </p:nvPr>
        </p:nvSpPr>
        <p:spPr>
          <a:xfrm>
            <a:off x="2964764" y="0"/>
            <a:ext cx="5736000" cy="84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hy-AM" dirty="0" smtClean="0">
                <a:ln w="0"/>
                <a:solidFill>
                  <a:schemeClr val="tx2">
                    <a:lumMod val="1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ԽՈՒՄԲ</a:t>
            </a:r>
            <a:endParaRPr dirty="0"/>
          </a:p>
        </p:txBody>
      </p:sp>
      <p:sp>
        <p:nvSpPr>
          <p:cNvPr id="329" name="Google Shape;329;p36"/>
          <p:cNvSpPr/>
          <p:nvPr/>
        </p:nvSpPr>
        <p:spPr>
          <a:xfrm rot="10800000">
            <a:off x="8614665" y="624352"/>
            <a:ext cx="2634083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60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0" name="Google Shape;330;p36"/>
          <p:cNvSpPr/>
          <p:nvPr/>
        </p:nvSpPr>
        <p:spPr>
          <a:xfrm rot="10800000">
            <a:off x="10344072" y="2762821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6"/>
          <p:cNvSpPr/>
          <p:nvPr/>
        </p:nvSpPr>
        <p:spPr>
          <a:xfrm rot="10800000">
            <a:off x="10406020" y="2844227"/>
            <a:ext cx="1094000" cy="109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6"/>
          <p:cNvSpPr/>
          <p:nvPr/>
        </p:nvSpPr>
        <p:spPr>
          <a:xfrm rot="10800000">
            <a:off x="10727768" y="881055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6"/>
          <p:cNvSpPr/>
          <p:nvPr/>
        </p:nvSpPr>
        <p:spPr>
          <a:xfrm>
            <a:off x="735819" y="2891520"/>
            <a:ext cx="2424105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6"/>
          <p:cNvSpPr/>
          <p:nvPr/>
        </p:nvSpPr>
        <p:spPr>
          <a:xfrm>
            <a:off x="824307" y="707484"/>
            <a:ext cx="2462851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6"/>
          <p:cNvSpPr/>
          <p:nvPr/>
        </p:nvSpPr>
        <p:spPr>
          <a:xfrm>
            <a:off x="0" y="526615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6"/>
          <p:cNvSpPr txBox="1">
            <a:spLocks noGrp="1"/>
          </p:cNvSpPr>
          <p:nvPr>
            <p:ph type="subTitle" idx="5"/>
          </p:nvPr>
        </p:nvSpPr>
        <p:spPr>
          <a:xfrm flipH="1">
            <a:off x="566446" y="665124"/>
            <a:ext cx="3380507" cy="85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Ք. </a:t>
            </a:r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Գ</a:t>
            </a:r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Թ</a:t>
            </a:r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Google Shape;338;p36"/>
          <p:cNvSpPr txBox="1">
            <a:spLocks noGrp="1"/>
          </p:cNvSpPr>
          <p:nvPr>
            <p:ph type="ctrTitle" idx="2"/>
          </p:nvPr>
        </p:nvSpPr>
        <p:spPr>
          <a:xfrm flipH="1">
            <a:off x="8410673" y="1156796"/>
            <a:ext cx="2428000" cy="61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Քրիստինե Բալյան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Google Shape;339;p36"/>
          <p:cNvSpPr txBox="1">
            <a:spLocks noGrp="1"/>
          </p:cNvSpPr>
          <p:nvPr>
            <p:ph type="ctrTitle" idx="4"/>
          </p:nvPr>
        </p:nvSpPr>
        <p:spPr>
          <a:xfrm flipH="1">
            <a:off x="1036133" y="1170801"/>
            <a:ext cx="2617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Շուշանիկ Դաշյան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Google Shape;340;p36"/>
          <p:cNvSpPr txBox="1">
            <a:spLocks noGrp="1"/>
          </p:cNvSpPr>
          <p:nvPr>
            <p:ph type="ctrTitle" idx="6"/>
          </p:nvPr>
        </p:nvSpPr>
        <p:spPr>
          <a:xfrm flipH="1">
            <a:off x="1117099" y="3582452"/>
            <a:ext cx="249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Լեռնիկ Հունանյան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Google Shape;341;p36"/>
          <p:cNvSpPr txBox="1">
            <a:spLocks noGrp="1"/>
          </p:cNvSpPr>
          <p:nvPr>
            <p:ph type="subTitle" idx="7"/>
          </p:nvPr>
        </p:nvSpPr>
        <p:spPr>
          <a:xfrm flipH="1">
            <a:off x="1041647" y="2939411"/>
            <a:ext cx="2157023" cy="85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b="1" dirty="0" smtClean="0"/>
              <a:t>Կ. </a:t>
            </a:r>
            <a:r>
              <a:rPr lang="hy-AM" b="1" dirty="0" smtClean="0"/>
              <a:t>Գ</a:t>
            </a:r>
            <a:r>
              <a:rPr lang="en" b="1" dirty="0" smtClean="0"/>
              <a:t>. Թ.</a:t>
            </a:r>
            <a:endParaRPr b="1" dirty="0"/>
          </a:p>
        </p:txBody>
      </p:sp>
      <p:sp>
        <p:nvSpPr>
          <p:cNvPr id="342" name="Google Shape;342;p36"/>
          <p:cNvSpPr/>
          <p:nvPr/>
        </p:nvSpPr>
        <p:spPr>
          <a:xfrm>
            <a:off x="100852" y="1051359"/>
            <a:ext cx="1094000" cy="1094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0" y="3128817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29;p36"/>
          <p:cNvSpPr/>
          <p:nvPr/>
        </p:nvSpPr>
        <p:spPr>
          <a:xfrm rot="10800000">
            <a:off x="8643403" y="2975005"/>
            <a:ext cx="2812777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32;p36"/>
          <p:cNvSpPr/>
          <p:nvPr/>
        </p:nvSpPr>
        <p:spPr>
          <a:xfrm rot="10800000">
            <a:off x="10935200" y="3231708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333;p36"/>
          <p:cNvSpPr/>
          <p:nvPr/>
        </p:nvSpPr>
        <p:spPr>
          <a:xfrm>
            <a:off x="1115929" y="4955248"/>
            <a:ext cx="2397947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60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Google Shape;340;p36"/>
          <p:cNvSpPr txBox="1">
            <a:spLocks noGrp="1"/>
          </p:cNvSpPr>
          <p:nvPr>
            <p:ph type="ctrTitle" idx="6"/>
          </p:nvPr>
        </p:nvSpPr>
        <p:spPr>
          <a:xfrm flipH="1">
            <a:off x="8364911" y="3318543"/>
            <a:ext cx="249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Արմեն Այվազյան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343;p36"/>
          <p:cNvSpPr/>
          <p:nvPr/>
        </p:nvSpPr>
        <p:spPr>
          <a:xfrm>
            <a:off x="26158" y="5192546"/>
            <a:ext cx="1256800" cy="1256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60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490938" y="5637203"/>
            <a:ext cx="1904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ԵՎԳԵՆՅԱ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ԶԵՅՆԱԼՅԱՆ</a:t>
            </a:r>
            <a:endParaRPr lang="hy-AM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02</a:t>
            </a:r>
            <a:endParaRPr lang="ru-RU" sz="2400" dirty="0"/>
          </a:p>
        </p:txBody>
      </p:sp>
      <p:sp>
        <p:nvSpPr>
          <p:cNvPr id="79" name="Google Shape;337;p36"/>
          <p:cNvSpPr txBox="1">
            <a:spLocks noGrp="1"/>
          </p:cNvSpPr>
          <p:nvPr>
            <p:ph type="subTitle" idx="5"/>
          </p:nvPr>
        </p:nvSpPr>
        <p:spPr>
          <a:xfrm flipH="1">
            <a:off x="7789585" y="687160"/>
            <a:ext cx="3380507" cy="85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Ք. </a:t>
            </a:r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Գ</a:t>
            </a:r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Թ</a:t>
            </a:r>
            <a:r>
              <a:rPr lang="e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8599" y="29726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Նախագծի խորհրդատուն՝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ք. գ. դ. պրոֆեսոր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Ե. Վ. Բաբաև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2" descr="Մոսկվայի պետական համալսարան - Վիքիպեդիա՝ ազատ հանրագիտարան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167" y="3935668"/>
            <a:ext cx="2522627" cy="1440000"/>
          </a:xfrm>
          <a:prstGeom prst="rect">
            <a:avLst/>
          </a:prstGeom>
          <a:noFill/>
        </p:spPr>
      </p:pic>
      <p:sp>
        <p:nvSpPr>
          <p:cNvPr id="82" name="Прямоугольник 81"/>
          <p:cNvSpPr/>
          <p:nvPr/>
        </p:nvSpPr>
        <p:spPr>
          <a:xfrm>
            <a:off x="4619817" y="5551805"/>
            <a:ext cx="2743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sz="1200" b="1" u="sng" dirty="0" smtClean="0">
                <a:cs typeface="Times New Roman" pitchFamily="18" charset="0"/>
                <a:hlinkClick r:id="rId4"/>
              </a:rPr>
              <a:t>Մոսկվայի պետական համալսարան</a:t>
            </a:r>
            <a:endParaRPr lang="hy-AM" sz="1200" b="1" u="sng" dirty="0">
              <a:cs typeface="Times New Roman" pitchFamily="18" charset="0"/>
              <a:hlinkClick r:id="rId4"/>
            </a:endParaRPr>
          </a:p>
        </p:txBody>
      </p:sp>
      <p:sp>
        <p:nvSpPr>
          <p:cNvPr id="118" name="Google Shape;333;p36"/>
          <p:cNvSpPr/>
          <p:nvPr/>
        </p:nvSpPr>
        <p:spPr>
          <a:xfrm>
            <a:off x="8450777" y="4989216"/>
            <a:ext cx="2397947" cy="1750800"/>
          </a:xfrm>
          <a:prstGeom prst="roundRect">
            <a:avLst>
              <a:gd name="adj" fmla="val 92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60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663388" y="5509384"/>
            <a:ext cx="1904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ՀԵՂԻՆԵ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ՎԱՐԴԱՆ</a:t>
            </a:r>
            <a:r>
              <a:rPr lang="hy-AM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ՅԱՆ</a:t>
            </a:r>
            <a:endParaRPr lang="hy-AM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e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4" y="2768908"/>
            <a:ext cx="1392942" cy="1800000"/>
          </a:xfrm>
          <a:prstGeom prst="rect">
            <a:avLst/>
          </a:prstGeom>
          <a:noFill/>
        </p:spPr>
      </p:pic>
      <p:pic>
        <p:nvPicPr>
          <p:cNvPr id="4100" name="Picture 4" descr="Natural unsaturated compounds – STCOP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53189" y="596540"/>
            <a:ext cx="1399218" cy="18000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96" y="760616"/>
            <a:ext cx="1533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0164" y="2937382"/>
            <a:ext cx="129375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92" y="5013756"/>
            <a:ext cx="156883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14" descr="Eugene Babaev – Professor at Moscow State University | LinkedI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04555" y="973394"/>
            <a:ext cx="1905000" cy="1905000"/>
          </a:xfrm>
          <a:prstGeom prst="rect">
            <a:avLst/>
          </a:prstGeom>
          <a:noFill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523349" y="4980510"/>
            <a:ext cx="13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494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23163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0954" tIns="30477" rIns="60954" bIns="3047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2907" y="1000108"/>
            <a:ext cx="3905277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436284" y="1190609"/>
          <a:ext cx="3202517" cy="1714500"/>
        </p:xfrm>
        <a:graphic>
          <a:graphicData uri="http://schemas.openxmlformats.org/presentationml/2006/ole">
            <p:oleObj spid="_x0000_s26626" name="CS ChemDraw Drawing" r:id="rId3" imgW="3095952" imgH="1658202" progId="ChemDraw.Document.6.0">
              <p:embed/>
            </p:oleObj>
          </a:graphicData>
        </a:graphic>
      </p:graphicFrame>
      <p:sp>
        <p:nvSpPr>
          <p:cNvPr id="18" name="TextBox 7"/>
          <p:cNvSpPr txBox="1"/>
          <p:nvPr/>
        </p:nvSpPr>
        <p:spPr>
          <a:xfrm>
            <a:off x="626786" y="1238235"/>
            <a:ext cx="154969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ԷՐԼՈՏԻՆԻԲ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2762227" y="238103"/>
            <a:ext cx="671517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hy-AM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  <a:ea typeface="Canva Sans"/>
                <a:cs typeface="Canva Sans"/>
                <a:sym typeface="Canva Sans"/>
              </a:rPr>
              <a:t>Հետերոցիկլիկ</a:t>
            </a:r>
            <a:r>
              <a:rPr lang="en-US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  <a:ea typeface="Canva Sans"/>
                <a:cs typeface="Canva Sans"/>
                <a:sym typeface="Canva Sans"/>
              </a:rPr>
              <a:t>օղակներով</a:t>
            </a:r>
            <a:r>
              <a:rPr lang="en-US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  <a:ea typeface="Canva Sans"/>
                <a:cs typeface="Canva Sans"/>
                <a:sym typeface="Canva Sans"/>
              </a:rPr>
              <a:t> </a:t>
            </a:r>
            <a:r>
              <a:rPr lang="en-US" sz="1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Sylfaen" pitchFamily="18" charset="0"/>
                <a:ea typeface="Canva Sans"/>
                <a:cs typeface="Canva Sans"/>
                <a:sym typeface="Canva Sans"/>
              </a:rPr>
              <a:t>դեղամիջոցներ</a:t>
            </a:r>
            <a:endParaRPr lang="en-US" sz="1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39859" y="1000108"/>
            <a:ext cx="3905277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sp>
        <p:nvSpPr>
          <p:cNvPr id="21" name="TextBox 10"/>
          <p:cNvSpPr txBox="1"/>
          <p:nvPr/>
        </p:nvSpPr>
        <p:spPr>
          <a:xfrm>
            <a:off x="9832860" y="1142984"/>
            <a:ext cx="184100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ԿՐԻԶՈՏԻՆԻԲ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4338" y="3762377"/>
            <a:ext cx="4333905" cy="23812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sp>
        <p:nvSpPr>
          <p:cNvPr id="23" name="TextBox 9"/>
          <p:cNvSpPr txBox="1"/>
          <p:nvPr/>
        </p:nvSpPr>
        <p:spPr>
          <a:xfrm>
            <a:off x="1190591" y="3714752"/>
            <a:ext cx="168929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ՍՈՐԱՖԵՆԻԲ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1095340" y="4229874"/>
          <a:ext cx="3524275" cy="1770894"/>
        </p:xfrm>
        <a:graphic>
          <a:graphicData uri="http://schemas.openxmlformats.org/presentationml/2006/ole">
            <p:oleObj spid="_x0000_s26627" name="CS ChemDraw Drawing" r:id="rId4" imgW="2874600" imgH="1444320" progId="ChemDraw.Document.6.0">
              <p:embed/>
            </p:oleObj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8594601" y="1142984"/>
          <a:ext cx="3095647" cy="1829165"/>
        </p:xfrm>
        <a:graphic>
          <a:graphicData uri="http://schemas.openxmlformats.org/presentationml/2006/ole">
            <p:oleObj spid="_x0000_s26628" name="CS ChemDraw Drawing" r:id="rId5" imgW="2786400" imgH="1645920" progId="ChemDraw.Document.6.0">
              <p:embed/>
            </p:oleObj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03</a:t>
            </a:r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71642" y="3519929"/>
            <a:ext cx="2476517" cy="30003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sp>
        <p:nvSpPr>
          <p:cNvPr id="25" name="TextBox 9"/>
          <p:cNvSpPr txBox="1"/>
          <p:nvPr/>
        </p:nvSpPr>
        <p:spPr>
          <a:xfrm>
            <a:off x="5614518" y="3567555"/>
            <a:ext cx="222266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ՌՈՒՔՍՈԼԻՏԻՆԻԲ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graphicFrame>
        <p:nvGraphicFramePr>
          <p:cNvPr id="28" name="Object 4"/>
          <p:cNvGraphicFramePr>
            <a:graphicFrameLocks noChangeAspect="1"/>
          </p:cNvGraphicFramePr>
          <p:nvPr/>
        </p:nvGraphicFramePr>
        <p:xfrm>
          <a:off x="6043145" y="3986687"/>
          <a:ext cx="1571636" cy="2343137"/>
        </p:xfrm>
        <a:graphic>
          <a:graphicData uri="http://schemas.openxmlformats.org/presentationml/2006/ole">
            <p:oleObj spid="_x0000_s26630" name="CS ChemDraw Drawing" r:id="rId6" imgW="1481400" imgH="2208240" progId="ChemDraw.Document.6.0">
              <p:embed/>
            </p:oleObj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9043542" y="3519929"/>
            <a:ext cx="2476517" cy="30003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503176" y="3424679"/>
            <a:ext cx="1588243" cy="47191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ԲԱՐԻՑԻՏԻՆԻԲ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graphicFrame>
        <p:nvGraphicFramePr>
          <p:cNvPr id="31" name="Object 5"/>
          <p:cNvGraphicFramePr>
            <a:graphicFrameLocks noChangeAspect="1"/>
          </p:cNvGraphicFramePr>
          <p:nvPr/>
        </p:nvGraphicFramePr>
        <p:xfrm>
          <a:off x="9710296" y="3859489"/>
          <a:ext cx="1333509" cy="2660837"/>
        </p:xfrm>
        <a:graphic>
          <a:graphicData uri="http://schemas.openxmlformats.org/presentationml/2006/ole">
            <p:oleObj spid="_x0000_s26631" name="CS ChemDraw Drawing" r:id="rId7" imgW="1370520" imgH="2733840" progId="ChemDraw.Document.6.0">
              <p:embed/>
            </p:oleObj>
          </a:graphicData>
        </a:graphic>
      </p:graphicFrame>
      <p:sp>
        <p:nvSpPr>
          <p:cNvPr id="32" name="Скругленный прямоугольник 31"/>
          <p:cNvSpPr/>
          <p:nvPr/>
        </p:nvSpPr>
        <p:spPr>
          <a:xfrm>
            <a:off x="4151349" y="962337"/>
            <a:ext cx="3905277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0954" tIns="30477" rIns="60954" bIns="30477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530832" y="867087"/>
            <a:ext cx="1668393" cy="47191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Sylfaen" pitchFamily="18" charset="0"/>
                <a:ea typeface="Canva Sans"/>
                <a:cs typeface="Canva Sans"/>
                <a:sym typeface="Canva Sans"/>
              </a:rPr>
              <a:t>ՊԻՈԳԼԻՏԱԶՈՆ</a:t>
            </a:r>
            <a:endParaRPr lang="en-US" sz="1600" b="1" dirty="0">
              <a:solidFill>
                <a:srgbClr val="000000"/>
              </a:solidFill>
              <a:latin typeface="Sylfaen" pitchFamily="18" charset="0"/>
              <a:ea typeface="Canva Sans"/>
              <a:cs typeface="Canva Sans"/>
              <a:sym typeface="Canva Sans"/>
            </a:endParaRPr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341982" y="1292209"/>
          <a:ext cx="2571768" cy="1718018"/>
        </p:xfrm>
        <a:graphic>
          <a:graphicData uri="http://schemas.openxmlformats.org/presentationml/2006/ole">
            <p:oleObj spid="_x0000_s26632" name="CS ChemDraw Drawing" r:id="rId8" imgW="2328480" imgH="1556280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2875528" y="0"/>
            <a:ext cx="6773647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sz="3700" b="1" dirty="0" smtClean="0"/>
              <a:t>Նախագծի Ռազմավարություն</a:t>
            </a:r>
            <a:endParaRPr sz="3700" b="1"/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4294967295"/>
          </p:nvPr>
        </p:nvSpPr>
        <p:spPr>
          <a:xfrm flipH="1">
            <a:off x="-117516" y="4631405"/>
            <a:ext cx="35254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buNone/>
            </a:pP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Նախագծել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</a:rPr>
              <a:t> և </a:t>
            </a: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սինթեզել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ազ</a:t>
            </a:r>
            <a:r>
              <a:rPr lang="hy-AM" sz="1900" dirty="0" smtClean="0">
                <a:solidFill>
                  <a:schemeClr val="tx1">
                    <a:lumMod val="50000"/>
                  </a:schemeClr>
                </a:solidFill>
              </a:rPr>
              <a:t>ոլո ֆարմակաֆոր օղակներ պարունակող </a:t>
            </a: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նոր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հետերոցիկլիկ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900" dirty="0" err="1" smtClean="0">
                <a:solidFill>
                  <a:schemeClr val="tx1">
                    <a:lumMod val="50000"/>
                  </a:schemeClr>
                </a:solidFill>
              </a:rPr>
              <a:t>միացություններ</a:t>
            </a:r>
            <a:endParaRPr sz="1900" i="1" dirty="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36" name="Google Shape;236;p30"/>
          <p:cNvSpPr txBox="1">
            <a:spLocks noGrp="1"/>
          </p:cNvSpPr>
          <p:nvPr>
            <p:ph type="ctrTitle" idx="4294967295"/>
          </p:nvPr>
        </p:nvSpPr>
        <p:spPr>
          <a:xfrm flipH="1">
            <a:off x="-1" y="4104836"/>
            <a:ext cx="209427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dirty="0" smtClean="0"/>
              <a:t>Փուլ </a:t>
            </a:r>
            <a:r>
              <a:rPr lang="en" sz="2900" dirty="0"/>
              <a:t>1</a:t>
            </a:r>
            <a:endParaRPr sz="2900" cap="none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37" name="Google Shape;237;p30"/>
          <p:cNvSpPr txBox="1">
            <a:spLocks noGrp="1"/>
          </p:cNvSpPr>
          <p:nvPr>
            <p:ph type="subTitle" idx="4294967295"/>
          </p:nvPr>
        </p:nvSpPr>
        <p:spPr>
          <a:xfrm flipH="1">
            <a:off x="5524103" y="2191647"/>
            <a:ext cx="3051861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r>
              <a:rPr lang="en" sz="1900" dirty="0" smtClean="0"/>
              <a:t>In-vitro կամ  in-vivo ուսումնասիրություններ</a:t>
            </a:r>
            <a:r>
              <a:rPr lang="en" sz="1900" dirty="0"/>
              <a:t/>
            </a:r>
            <a:br>
              <a:rPr lang="en" sz="1900" dirty="0"/>
            </a:br>
            <a:r>
              <a:rPr lang="en" sz="1900" dirty="0"/>
              <a:t/>
            </a:r>
            <a:br>
              <a:rPr lang="en" sz="1900" dirty="0"/>
            </a:br>
            <a:endParaRPr sz="1900" i="1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38" name="Google Shape;238;p30"/>
          <p:cNvSpPr txBox="1">
            <a:spLocks noGrp="1"/>
          </p:cNvSpPr>
          <p:nvPr>
            <p:ph type="ctrTitle" idx="4294967295"/>
          </p:nvPr>
        </p:nvSpPr>
        <p:spPr>
          <a:xfrm flipH="1">
            <a:off x="9765863" y="1731036"/>
            <a:ext cx="2080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dirty="0" smtClean="0"/>
              <a:t>Փուլ 6</a:t>
            </a:r>
            <a:endParaRPr sz="2900" cap="none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4294967295"/>
          </p:nvPr>
        </p:nvSpPr>
        <p:spPr>
          <a:xfrm flipH="1">
            <a:off x="9718501" y="2274775"/>
            <a:ext cx="22984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r>
              <a:rPr lang="en" sz="1900" dirty="0" smtClean="0"/>
              <a:t>Արդյունքների ամփոփում և հրապարակում</a:t>
            </a:r>
            <a:endParaRPr sz="19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ctrTitle" idx="4294967295"/>
          </p:nvPr>
        </p:nvSpPr>
        <p:spPr>
          <a:xfrm flipH="1">
            <a:off x="7776897" y="4363399"/>
            <a:ext cx="2080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dirty="0" smtClean="0"/>
              <a:t>Փուլ 5</a:t>
            </a:r>
            <a:endParaRPr sz="2900" cap="none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41" name="Google Shape;241;p30"/>
          <p:cNvSpPr txBox="1">
            <a:spLocks noGrp="1"/>
          </p:cNvSpPr>
          <p:nvPr>
            <p:ph type="subTitle" idx="4294967295"/>
          </p:nvPr>
        </p:nvSpPr>
        <p:spPr>
          <a:xfrm flipH="1">
            <a:off x="7199415" y="4865393"/>
            <a:ext cx="33988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-US" sz="1900" dirty="0" err="1" smtClean="0">
                <a:cs typeface="Times New Roman" pitchFamily="18" charset="0"/>
              </a:rPr>
              <a:t>Իրականացնել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հաշվարկային</a:t>
            </a:r>
            <a:r>
              <a:rPr lang="hy-AM" sz="1900" dirty="0" smtClean="0">
                <a:cs typeface="Times New Roman" pitchFamily="18" charset="0"/>
              </a:rPr>
              <a:t> և  </a:t>
            </a:r>
            <a:r>
              <a:rPr lang="en-US" sz="1900" dirty="0" err="1" smtClean="0">
                <a:cs typeface="Times New Roman" pitchFamily="18" charset="0"/>
              </a:rPr>
              <a:t>փարձարարական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hy-AM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տվյալների</a:t>
            </a:r>
            <a:r>
              <a:rPr lang="en-US" sz="1900" dirty="0" smtClean="0">
                <a:cs typeface="Times New Roman" pitchFamily="18" charset="0"/>
              </a:rPr>
              <a:t> </a:t>
            </a:r>
            <a:r>
              <a:rPr lang="en-US" sz="1900" dirty="0" err="1" smtClean="0">
                <a:cs typeface="Times New Roman" pitchFamily="18" charset="0"/>
              </a:rPr>
              <a:t>վերլուծություն</a:t>
            </a:r>
            <a:endParaRPr sz="1900" i="1"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ctrTitle" idx="4294967295"/>
          </p:nvPr>
        </p:nvSpPr>
        <p:spPr>
          <a:xfrm flipH="1">
            <a:off x="5714332" y="1690307"/>
            <a:ext cx="2080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dirty="0" smtClean="0"/>
              <a:t>Փուլ </a:t>
            </a:r>
            <a:r>
              <a:rPr lang="en" sz="2900" dirty="0"/>
              <a:t>4</a:t>
            </a:r>
            <a:endParaRPr sz="2900" cap="none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43" name="Google Shape;243;p30"/>
          <p:cNvSpPr txBox="1">
            <a:spLocks noGrp="1"/>
          </p:cNvSpPr>
          <p:nvPr>
            <p:ph type="subTitle" idx="4294967295"/>
          </p:nvPr>
        </p:nvSpPr>
        <p:spPr>
          <a:xfrm flipH="1">
            <a:off x="323161" y="1572539"/>
            <a:ext cx="4480191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n-US" sz="1900" dirty="0" err="1" smtClean="0"/>
              <a:t>Հաստատել</a:t>
            </a:r>
            <a:r>
              <a:rPr lang="en-US" sz="1900" dirty="0" smtClean="0"/>
              <a:t> </a:t>
            </a:r>
            <a:r>
              <a:rPr lang="en-US" sz="1900" dirty="0" err="1" smtClean="0"/>
              <a:t>միացությունների</a:t>
            </a:r>
            <a:r>
              <a:rPr lang="en-US" sz="1900" dirty="0" smtClean="0"/>
              <a:t> </a:t>
            </a:r>
            <a:r>
              <a:rPr lang="en-US" sz="1900" dirty="0" err="1" smtClean="0"/>
              <a:t>կառուցվածքը</a:t>
            </a:r>
            <a:r>
              <a:rPr lang="en-US" sz="1900" dirty="0" smtClean="0"/>
              <a:t> և </a:t>
            </a:r>
            <a:r>
              <a:rPr lang="en-US" sz="1900" dirty="0" err="1" smtClean="0"/>
              <a:t>մաքրությունը</a:t>
            </a:r>
            <a:r>
              <a:rPr lang="en-US" sz="1900" dirty="0" smtClean="0"/>
              <a:t>,</a:t>
            </a:r>
            <a:r>
              <a:rPr lang="hy-AM" sz="19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hy-AM" sz="1900" dirty="0" smtClean="0">
                <a:solidFill>
                  <a:schemeClr val="tx1">
                    <a:lumMod val="50000"/>
                  </a:schemeClr>
                </a:solidFill>
                <a:cs typeface="Times New Roman" pitchFamily="18" charset="0"/>
              </a:rPr>
              <a:t>ինչպես նաև նրանցում տաուտոմերիայի հնարավորությունները</a:t>
            </a:r>
            <a:r>
              <a:rPr lang="en-US" sz="19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1900" i="1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Hind Vadodara Light"/>
            </a:endParaRPr>
          </a:p>
        </p:txBody>
      </p:sp>
      <p:sp>
        <p:nvSpPr>
          <p:cNvPr id="244" name="Google Shape;244;p30"/>
          <p:cNvSpPr txBox="1">
            <a:spLocks noGrp="1"/>
          </p:cNvSpPr>
          <p:nvPr>
            <p:ph type="ctrTitle" idx="4294967295"/>
          </p:nvPr>
        </p:nvSpPr>
        <p:spPr>
          <a:xfrm flipH="1">
            <a:off x="1526679" y="1399359"/>
            <a:ext cx="2080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dirty="0" smtClean="0"/>
              <a:t>Փուլ </a:t>
            </a:r>
            <a:r>
              <a:rPr lang="en" sz="2900" dirty="0"/>
              <a:t>2</a:t>
            </a:r>
            <a:endParaRPr sz="2900" cap="none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grpSp>
        <p:nvGrpSpPr>
          <p:cNvPr id="2" name="Google Shape;245;p30"/>
          <p:cNvGrpSpPr/>
          <p:nvPr/>
        </p:nvGrpSpPr>
        <p:grpSpPr>
          <a:xfrm>
            <a:off x="304726" y="3239101"/>
            <a:ext cx="2895211" cy="989321"/>
            <a:chOff x="1166400" y="2429325"/>
            <a:chExt cx="2171408" cy="741991"/>
          </a:xfrm>
        </p:grpSpPr>
        <p:sp>
          <p:nvSpPr>
            <p:cNvPr id="246" name="Google Shape;246;p30"/>
            <p:cNvSpPr/>
            <p:nvPr/>
          </p:nvSpPr>
          <p:spPr>
            <a:xfrm>
              <a:off x="1166400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1183285" y="2583183"/>
              <a:ext cx="424800" cy="42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30"/>
          <p:cNvSpPr/>
          <p:nvPr/>
        </p:nvSpPr>
        <p:spPr>
          <a:xfrm>
            <a:off x="8575437" y="3471936"/>
            <a:ext cx="566400" cy="566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249;p30"/>
          <p:cNvGrpSpPr/>
          <p:nvPr/>
        </p:nvGrpSpPr>
        <p:grpSpPr>
          <a:xfrm>
            <a:off x="2357148" y="3239101"/>
            <a:ext cx="2895211" cy="989321"/>
            <a:chOff x="2705717" y="2429325"/>
            <a:chExt cx="2171408" cy="741991"/>
          </a:xfrm>
        </p:grpSpPr>
        <p:sp>
          <p:nvSpPr>
            <p:cNvPr id="250" name="Google Shape;250;p30"/>
            <p:cNvSpPr/>
            <p:nvPr/>
          </p:nvSpPr>
          <p:spPr>
            <a:xfrm>
              <a:off x="2705717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2727706" y="2575856"/>
              <a:ext cx="424800" cy="42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252;p30"/>
          <p:cNvGrpSpPr/>
          <p:nvPr/>
        </p:nvGrpSpPr>
        <p:grpSpPr>
          <a:xfrm>
            <a:off x="4424020" y="3239101"/>
            <a:ext cx="2895211" cy="989321"/>
            <a:chOff x="4255870" y="2429325"/>
            <a:chExt cx="2171408" cy="741991"/>
          </a:xfrm>
        </p:grpSpPr>
        <p:sp>
          <p:nvSpPr>
            <p:cNvPr id="253" name="Google Shape;253;p30"/>
            <p:cNvSpPr/>
            <p:nvPr/>
          </p:nvSpPr>
          <p:spPr>
            <a:xfrm>
              <a:off x="4255870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273846" y="2583183"/>
              <a:ext cx="424800" cy="42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255;p30"/>
          <p:cNvGrpSpPr/>
          <p:nvPr/>
        </p:nvGrpSpPr>
        <p:grpSpPr>
          <a:xfrm>
            <a:off x="6490892" y="3239101"/>
            <a:ext cx="2895211" cy="989321"/>
            <a:chOff x="5806024" y="2429325"/>
            <a:chExt cx="2171408" cy="741991"/>
          </a:xfrm>
        </p:grpSpPr>
        <p:sp>
          <p:nvSpPr>
            <p:cNvPr id="256" name="Google Shape;256;p30"/>
            <p:cNvSpPr/>
            <p:nvPr/>
          </p:nvSpPr>
          <p:spPr>
            <a:xfrm>
              <a:off x="5806024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5815127" y="2583183"/>
              <a:ext cx="424800" cy="424800"/>
            </a:xfrm>
            <a:prstGeom prst="ellipse">
              <a:avLst/>
            </a:prstGeom>
            <a:solidFill>
              <a:schemeClr val="tx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30"/>
          <p:cNvSpPr txBox="1">
            <a:spLocks noGrp="1"/>
          </p:cNvSpPr>
          <p:nvPr>
            <p:ph type="ctrTitle" idx="4294967295"/>
          </p:nvPr>
        </p:nvSpPr>
        <p:spPr>
          <a:xfrm flipH="1">
            <a:off x="2281889" y="3295367"/>
            <a:ext cx="73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cap="none" dirty="0">
                <a:solidFill>
                  <a:schemeClr val="lt1"/>
                </a:solidFill>
                <a:latin typeface="Teko Light"/>
                <a:ea typeface="Teko Light"/>
                <a:cs typeface="Teko Light"/>
                <a:sym typeface="Teko Light"/>
              </a:rPr>
              <a:t>02</a:t>
            </a:r>
            <a:endParaRPr sz="2900" cap="none">
              <a:solidFill>
                <a:schemeClr val="l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59" name="Google Shape;259;p30"/>
          <p:cNvSpPr txBox="1">
            <a:spLocks noGrp="1"/>
          </p:cNvSpPr>
          <p:nvPr>
            <p:ph type="ctrTitle" idx="4294967295"/>
          </p:nvPr>
        </p:nvSpPr>
        <p:spPr>
          <a:xfrm flipH="1">
            <a:off x="222661" y="3315336"/>
            <a:ext cx="73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cap="none" dirty="0">
                <a:solidFill>
                  <a:schemeClr val="lt1"/>
                </a:solidFill>
                <a:latin typeface="Teko Light"/>
                <a:ea typeface="Teko Light"/>
                <a:cs typeface="Teko Light"/>
                <a:sym typeface="Teko Light"/>
              </a:rPr>
              <a:t>01</a:t>
            </a:r>
            <a:endParaRPr sz="2900" cap="none">
              <a:solidFill>
                <a:schemeClr val="l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60" name="Google Shape;260;p30"/>
          <p:cNvSpPr txBox="1">
            <a:spLocks noGrp="1"/>
          </p:cNvSpPr>
          <p:nvPr>
            <p:ph type="ctrTitle" idx="4294967295"/>
          </p:nvPr>
        </p:nvSpPr>
        <p:spPr>
          <a:xfrm flipH="1">
            <a:off x="4343409" y="3315336"/>
            <a:ext cx="73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cap="none" dirty="0">
                <a:solidFill>
                  <a:schemeClr val="lt1"/>
                </a:solidFill>
                <a:latin typeface="Teko Light"/>
                <a:ea typeface="Teko Light"/>
                <a:cs typeface="Teko Light"/>
                <a:sym typeface="Teko Light"/>
              </a:rPr>
              <a:t>03</a:t>
            </a:r>
            <a:endParaRPr sz="2900" cap="none">
              <a:solidFill>
                <a:schemeClr val="l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261" name="Google Shape;261;p30"/>
          <p:cNvSpPr txBox="1">
            <a:spLocks noGrp="1"/>
          </p:cNvSpPr>
          <p:nvPr>
            <p:ph type="ctrTitle" idx="4294967295"/>
          </p:nvPr>
        </p:nvSpPr>
        <p:spPr>
          <a:xfrm flipH="1">
            <a:off x="6414041" y="3315336"/>
            <a:ext cx="73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" sz="2900" cap="none" dirty="0">
                <a:solidFill>
                  <a:schemeClr val="lt1"/>
                </a:solidFill>
                <a:latin typeface="Teko Light"/>
                <a:ea typeface="Teko Light"/>
                <a:cs typeface="Teko Light"/>
                <a:sym typeface="Teko Light"/>
              </a:rPr>
              <a:t>04</a:t>
            </a:r>
            <a:endParaRPr sz="2900" cap="none">
              <a:solidFill>
                <a:schemeClr val="l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grpSp>
        <p:nvGrpSpPr>
          <p:cNvPr id="6" name="Google Shape;249;p30"/>
          <p:cNvGrpSpPr/>
          <p:nvPr/>
        </p:nvGrpSpPr>
        <p:grpSpPr>
          <a:xfrm>
            <a:off x="8545511" y="3234502"/>
            <a:ext cx="2987727" cy="989321"/>
            <a:chOff x="2705717" y="2429325"/>
            <a:chExt cx="2240795" cy="741991"/>
          </a:xfrm>
        </p:grpSpPr>
        <p:sp>
          <p:nvSpPr>
            <p:cNvPr id="32" name="Google Shape;250;p30"/>
            <p:cNvSpPr/>
            <p:nvPr/>
          </p:nvSpPr>
          <p:spPr>
            <a:xfrm>
              <a:off x="2705717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9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51;p30"/>
            <p:cNvSpPr/>
            <p:nvPr/>
          </p:nvSpPr>
          <p:spPr>
            <a:xfrm>
              <a:off x="4204065" y="2565474"/>
              <a:ext cx="742447" cy="46173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2900" dirty="0" smtClean="0">
                  <a:solidFill>
                    <a:schemeClr val="bg1"/>
                  </a:solidFill>
                  <a:latin typeface="Teko Light" charset="0"/>
                  <a:cs typeface="Teko Light" charset="0"/>
                  <a:sym typeface="Arial"/>
                </a:rPr>
                <a:t>06</a:t>
              </a:r>
              <a:endParaRPr sz="2900">
                <a:solidFill>
                  <a:schemeClr val="bg1"/>
                </a:solidFill>
                <a:latin typeface="Teko Light" charset="0"/>
                <a:cs typeface="Teko Light" charset="0"/>
                <a:sym typeface="Arial"/>
              </a:endParaRPr>
            </a:p>
          </p:txBody>
        </p:sp>
      </p:grpSp>
      <p:sp>
        <p:nvSpPr>
          <p:cNvPr id="35" name="Google Shape;261;p30"/>
          <p:cNvSpPr txBox="1">
            <a:spLocks/>
          </p:cNvSpPr>
          <p:nvPr/>
        </p:nvSpPr>
        <p:spPr>
          <a:xfrm flipH="1">
            <a:off x="8473767" y="3338425"/>
            <a:ext cx="73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1219170">
              <a:buClr>
                <a:schemeClr val="dk1"/>
              </a:buClr>
              <a:buSzPts val="2400"/>
              <a:defRPr/>
            </a:pPr>
            <a:r>
              <a:rPr lang="en" sz="2900" kern="0" dirty="0" smtClean="0">
                <a:solidFill>
                  <a:schemeClr val="lt1"/>
                </a:solidFill>
                <a:latin typeface="Teko Light"/>
                <a:ea typeface="Teko Light"/>
                <a:cs typeface="Teko Light"/>
                <a:sym typeface="Teko Light"/>
              </a:rPr>
              <a:t>05</a:t>
            </a:r>
            <a:endParaRPr lang="en" sz="2900" kern="0" dirty="0">
              <a:solidFill>
                <a:schemeClr val="lt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36" name="Google Shape;238;p30"/>
          <p:cNvSpPr txBox="1">
            <a:spLocks/>
          </p:cNvSpPr>
          <p:nvPr/>
        </p:nvSpPr>
        <p:spPr>
          <a:xfrm flipH="1">
            <a:off x="3803777" y="4358779"/>
            <a:ext cx="2080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 defTabSz="1219170">
              <a:buClr>
                <a:schemeClr val="dk1"/>
              </a:buClr>
              <a:buSzPts val="2400"/>
              <a:defRPr/>
            </a:pPr>
            <a:r>
              <a:rPr lang="en-US" sz="2900" kern="0" dirty="0" err="1" smtClean="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Փուլ</a:t>
            </a:r>
            <a:r>
              <a:rPr lang="en-US" sz="2900" kern="0" dirty="0" smtClean="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rPr>
              <a:t> 3</a:t>
            </a:r>
            <a:endParaRPr lang="en-US" sz="2900" kern="0" dirty="0">
              <a:solidFill>
                <a:schemeClr val="dk1"/>
              </a:solidFill>
              <a:latin typeface="Teko Light"/>
              <a:ea typeface="Teko Light"/>
              <a:cs typeface="Teko Light"/>
              <a:sym typeface="Teko Light"/>
            </a:endParaRPr>
          </a:p>
        </p:txBody>
      </p:sp>
      <p:sp>
        <p:nvSpPr>
          <p:cNvPr id="37" name="Google Shape;243;p30"/>
          <p:cNvSpPr txBox="1">
            <a:spLocks/>
          </p:cNvSpPr>
          <p:nvPr/>
        </p:nvSpPr>
        <p:spPr>
          <a:xfrm flipH="1">
            <a:off x="3422070" y="4924220"/>
            <a:ext cx="299258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spcAft>
                <a:spcPts val="2133"/>
              </a:spcAft>
              <a:buClr>
                <a:schemeClr val="dk1"/>
              </a:buClr>
              <a:buSzPts val="1800"/>
            </a:pPr>
            <a:r>
              <a:rPr lang="en" dirty="0" smtClean="0">
                <a:latin typeface="Hind Vadodara Light" charset="0"/>
                <a:ea typeface="Hind Vadodara"/>
                <a:cs typeface="Hind Vadodara Light" charset="0"/>
                <a:sym typeface="Hind Vadodara"/>
              </a:rPr>
              <a:t>In silico ուսումնասիրություններ</a:t>
            </a:r>
            <a:r>
              <a:rPr lang="en-US" sz="1900" kern="0" dirty="0" smtClean="0">
                <a:solidFill>
                  <a:schemeClr val="dk1"/>
                </a:solidFill>
                <a:latin typeface="Hind Vadodara Light" charset="0"/>
                <a:ea typeface="Hind Vadodara Light"/>
                <a:cs typeface="Hind Vadodara Light" charset="0"/>
                <a:sym typeface="Hind Vadodara Light"/>
              </a:rPr>
              <a:t/>
            </a:r>
            <a:br>
              <a:rPr lang="en-US" sz="1900" kern="0" dirty="0" smtClean="0">
                <a:solidFill>
                  <a:schemeClr val="dk1"/>
                </a:solidFill>
                <a:latin typeface="Hind Vadodara Light" charset="0"/>
                <a:ea typeface="Hind Vadodara Light"/>
                <a:cs typeface="Hind Vadodara Light" charset="0"/>
                <a:sym typeface="Hind Vadodara Light"/>
              </a:rPr>
            </a:br>
            <a:r>
              <a:rPr lang="en-US" sz="1900" kern="0" dirty="0" smtClean="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/>
            </a:r>
            <a:br>
              <a:rPr lang="en-US" sz="1900" kern="0" dirty="0" smtClean="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</a:br>
            <a:endParaRPr lang="en-US" sz="1900" i="1" kern="0" dirty="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638003" y="0"/>
            <a:ext cx="553997" cy="49244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04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038CD2-9585-7E51-5359-D52935A7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92" y="1098732"/>
            <a:ext cx="7783577" cy="2651760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Նպատակային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միացությունների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ս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ինթեզի համար անհրաժեշտ ելանյութերի ստացում</a:t>
            </a:r>
            <a:endParaRPr lang="en-US" sz="16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Մշակել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պիրազոլոտեղակալված պիրանո[3,4-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c]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պիրիդինի և իզոխինոլինի ստացման օպտիմալ մեթոդ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հաստատել պիրազոլային </a:t>
            </a:r>
            <a:r>
              <a:rPr lang="hy-AM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օղակի տեղակալիչների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դիրքերը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և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ուսումնասիրել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տաուտոմերիայի հնարավորությունը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այդ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համակարգում</a:t>
            </a:r>
            <a:endParaRPr lang="en-US" sz="16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Մշակել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պիրազոլոտեղակալված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պիրանո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[3,4-</a:t>
            </a:r>
            <a:r>
              <a:rPr lang="en-US" sz="16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և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իզոխինոլինի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և O-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ալկիլ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ածանցյալների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սինթեզի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օպտիմալ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եղանակ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ի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րականացնել </a:t>
            </a:r>
            <a:r>
              <a:rPr lang="hy-AM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տերմինալ եռակի կապի վարքի ուսումնասիրություններ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ացետիլացետոնի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ազդեցությամբ </a:t>
            </a:r>
            <a:r>
              <a:rPr lang="hy-AM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էլեկտրոֆիլ կատալիզի 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պայմաններում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Սինթեզել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պիրազոլոտեղակալված </a:t>
            </a:r>
            <a:r>
              <a:rPr lang="en-US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թիենո</a:t>
            </a:r>
            <a:r>
              <a:rPr lang="en-US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[2,3-b]</a:t>
            </a:r>
            <a:r>
              <a:rPr lang="en-US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պիրիդինների</a:t>
            </a:r>
            <a:r>
              <a:rPr lang="en-US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ածանցյալներ</a:t>
            </a:r>
            <a:endParaRPr lang="en-US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y-AM" sz="16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silico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մեթոդներով կանխատեսել սինթեզված միացությունների կենսաբանական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պոտենցիալ</a:t>
            </a:r>
            <a:r>
              <a:rPr lang="en-US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ակտիվությունը</a:t>
            </a:r>
            <a:r>
              <a:rPr lang="hy-AM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 descr="Pipette diffusing dyes in flasks">
            <a:extLst>
              <a:ext uri="{FF2B5EF4-FFF2-40B4-BE49-F238E27FC236}">
                <a16:creationId xmlns="" xmlns:a16="http://schemas.microsoft.com/office/drawing/2014/main" id="{9DA934D8-2609-4227-78DF-CF8F07A2F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" b="97"/>
          <a:stretch/>
        </p:blipFill>
        <p:spPr>
          <a:xfrm>
            <a:off x="8822233" y="696941"/>
            <a:ext cx="2728686" cy="22792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05</a:t>
            </a:r>
            <a:endParaRPr lang="ru-RU" sz="2400" dirty="0"/>
          </a:p>
        </p:txBody>
      </p:sp>
      <p:sp>
        <p:nvSpPr>
          <p:cNvPr id="5" name="Rectangle 4"/>
          <p:cNvSpPr/>
          <p:nvPr/>
        </p:nvSpPr>
        <p:spPr>
          <a:xfrm>
            <a:off x="420624" y="230833"/>
            <a:ext cx="291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Հիմնական նպատակները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8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06</a:t>
            </a:r>
            <a:endParaRPr lang="ru-RU" sz="2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1542" y="12337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877824" y="41184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9870178"/>
              </p:ext>
            </p:extLst>
          </p:nvPr>
        </p:nvGraphicFramePr>
        <p:xfrm>
          <a:off x="1104584" y="1439436"/>
          <a:ext cx="8577854" cy="2085521"/>
        </p:xfrm>
        <a:graphic>
          <a:graphicData uri="http://schemas.openxmlformats.org/presentationml/2006/ole">
            <p:oleObj spid="_x0000_s1035" name="CS ChemDraw Drawing" r:id="rId3" imgW="7705324" imgH="1747729" progId="ChemDraw.Document.6.0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932604" y="357461"/>
            <a:ext cx="8093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Մշակել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պիրազոլոտեղակալված պիրանո[3,4-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c]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պիրիդինի և իզոխինոլինի ստացման օպտիմալ մեթոդ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հաստատել պիրազոլային օղակի տեղակալիչների դիրքերը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13" name="Picture 12" descr="C:\Users\Ervand\AppData\Local\Temp\Rar$DIa1432.9653.rartemp\DWS6_mol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7560" y="3734270"/>
            <a:ext cx="3923869" cy="306473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Rectangle 13"/>
          <p:cNvSpPr/>
          <p:nvPr/>
        </p:nvSpPr>
        <p:spPr>
          <a:xfrm>
            <a:off x="1001953" y="5042639"/>
            <a:ext cx="492609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Նկար</a:t>
            </a:r>
            <a:r>
              <a:rPr lang="en-US" b="1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3,3-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դիմեթիլ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-8-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(3-մեթիլ-5-ֆենիլ-1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-պիրազոլ-1-իլ)-6-թիօքսո-3,4,6,7-տետրահիդրո-1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-պիրանո[3,4-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]պիրիդին-5-կարբոնիտրիլ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միացության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ռենտգեն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կառուցվածքը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8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07</a:t>
            </a:r>
            <a:endParaRPr lang="ru-RU" sz="2400" dirty="0"/>
          </a:p>
        </p:txBody>
      </p:sp>
      <p:sp>
        <p:nvSpPr>
          <p:cNvPr id="7" name="Rectangle 6"/>
          <p:cNvSpPr/>
          <p:nvPr/>
        </p:nvSpPr>
        <p:spPr>
          <a:xfrm>
            <a:off x="101600" y="1"/>
            <a:ext cx="843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Ուսումնասիրել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տաուտոմերիայի հնարավորությունը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այդ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համակարգում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35" y="2314613"/>
            <a:ext cx="5298006" cy="33867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699" y="2330111"/>
            <a:ext cx="5358358" cy="33867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Rectangle 9"/>
          <p:cNvSpPr/>
          <p:nvPr/>
        </p:nvSpPr>
        <p:spPr>
          <a:xfrm>
            <a:off x="1068522" y="5842361"/>
            <a:ext cx="10094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3,3-</a:t>
            </a:r>
            <a:r>
              <a:rPr lang="en-US" dirty="0" err="1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դիմեթիլ</a:t>
            </a:r>
            <a:r>
              <a:rPr lang="en-US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-8-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(3-մեթիլ-5-ֆենիլ-1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-պիրազոլ-1-իլ)-6-թիօքսո-3,4,6,7-տետրահիդրո-1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-պիրանո[3,4-</a:t>
            </a:r>
            <a:r>
              <a:rPr lang="en-US" i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]պիրիդին-5-կարբոնիտրիլ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միացության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ՄՄՌ </a:t>
            </a:r>
            <a:r>
              <a:rPr lang="en-US" baseline="300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lang="en-US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սպեկտրեր</a:t>
            </a:r>
            <a:endParaRPr lang="en-US" dirty="0"/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3809058" y="477892"/>
          <a:ext cx="3735387" cy="1716087"/>
        </p:xfrm>
        <a:graphic>
          <a:graphicData uri="http://schemas.openxmlformats.org/presentationml/2006/ole">
            <p:oleObj spid="_x0000_s56323" name="CS ChemDraw Drawing" r:id="rId5" imgW="3735000" imgH="1716840" progId="ChemDraw.Document.6.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126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08</a:t>
            </a:r>
            <a:endParaRPr lang="ru-RU" sz="2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77824" y="16546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24421188"/>
              </p:ext>
            </p:extLst>
          </p:nvPr>
        </p:nvGraphicFramePr>
        <p:xfrm>
          <a:off x="1733450" y="999805"/>
          <a:ext cx="5980469" cy="1983694"/>
        </p:xfrm>
        <a:graphic>
          <a:graphicData uri="http://schemas.openxmlformats.org/presentationml/2006/ole">
            <p:oleObj spid="_x0000_s2062" name="CS ChemDraw Drawing" r:id="rId3" imgW="6411017" imgH="2133097" progId="ChemDraw.Document.6.0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174169" y="23134"/>
            <a:ext cx="11463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Մշակել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պիրազոլոտեղակալված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պիրանո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[3,4-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և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իզոխինոլինի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-/O-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ալկիլ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ածանցյալների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սինթեզի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օպտիմալ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եղանակ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Ի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րականացնել տերմինալ եռակի կապի վարքի </a:t>
            </a:r>
            <a:r>
              <a:rPr lang="hy-AM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ուսումնասիրություններ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սինթեել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թիենո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[2,3-b]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պիրիդինների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ածանցյալներ</a:t>
            </a:r>
            <a:endParaRPr lang="en-US" dirty="0"/>
          </a:p>
        </p:txBody>
      </p:sp>
      <p:pic>
        <p:nvPicPr>
          <p:cNvPr id="10" name="Picture 9" descr="C:\Users\Ervand\AppData\Local\Temp\Rar$DIa9148.21780.rartemp\DWS26_mol1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9544" y="808452"/>
            <a:ext cx="2559432" cy="24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40229" y="41055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49855858"/>
              </p:ext>
            </p:extLst>
          </p:nvPr>
        </p:nvGraphicFramePr>
        <p:xfrm>
          <a:off x="470398" y="3037607"/>
          <a:ext cx="7412602" cy="1776694"/>
        </p:xfrm>
        <a:graphic>
          <a:graphicData uri="http://schemas.openxmlformats.org/presentationml/2006/ole">
            <p:oleObj spid="_x0000_s2063" name="CS ChemDraw Drawing" r:id="rId5" imgW="7782483" imgH="1880459" progId="ChemDraw.Document.6.0">
              <p:embed/>
            </p:oleObj>
          </a:graphicData>
        </a:graphic>
      </p:graphicFrame>
      <p:pic>
        <p:nvPicPr>
          <p:cNvPr id="13" name="Picture 12" descr="C:\Users\Ervand\AppData\Local\Temp\Rar$DIa8328.26895.rartemp\DWS31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1775" y="3030826"/>
            <a:ext cx="2218053" cy="25350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8113486" y="5663067"/>
            <a:ext cx="377073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  <a:tabLst>
                <a:tab pos="2070735" algn="l"/>
                <a:tab pos="2790825" algn="l"/>
              </a:tabLst>
            </a:pPr>
            <a:r>
              <a:rPr lang="en-US" sz="1600" b="1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Նկար</a:t>
            </a:r>
            <a:r>
              <a:rPr lang="en-US" sz="1600" b="1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600" dirty="0" err="1" smtClean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Թիո</a:t>
            </a:r>
            <a:r>
              <a:rPr lang="en-US" sz="1600" dirty="0" smtClean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և </a:t>
            </a:r>
            <a:r>
              <a:rPr lang="en-US" sz="1600" dirty="0" err="1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օքսո-տեղակալված</a:t>
            </a:r>
            <a:r>
              <a:rPr lang="en-US" sz="1600" dirty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պիրազոլոտեղակալված</a:t>
            </a:r>
            <a:r>
              <a:rPr lang="en-US" sz="1600" dirty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պիրանո</a:t>
            </a:r>
            <a:r>
              <a:rPr lang="en-US" sz="1600" dirty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[3,4-c]</a:t>
            </a:r>
            <a:r>
              <a:rPr lang="en-US" sz="1600" dirty="0" err="1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պիրիդինների</a:t>
            </a:r>
            <a:r>
              <a:rPr lang="en-US" sz="1600" dirty="0">
                <a:solidFill>
                  <a:srgbClr val="050505"/>
                </a:solidFill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ռենտգեն</a:t>
            </a:r>
            <a:r>
              <a:rPr lang="en-US" sz="1600" dirty="0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կառուցվածքները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2826232"/>
              </p:ext>
            </p:extLst>
          </p:nvPr>
        </p:nvGraphicFramePr>
        <p:xfrm>
          <a:off x="640081" y="5040149"/>
          <a:ext cx="7112290" cy="1718687"/>
        </p:xfrm>
        <a:graphic>
          <a:graphicData uri="http://schemas.openxmlformats.org/presentationml/2006/ole">
            <p:oleObj spid="_x0000_s2064" name="CS ChemDraw Drawing" r:id="rId7" imgW="7541928" imgH="1826915" progId="ChemDraw.Document.6.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903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Ուսումնասիրել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տաուտոմերիայի հնարավորությունը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այդ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համակարգում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96"/>
          <p:cNvSpPr/>
          <p:nvPr/>
        </p:nvSpPr>
        <p:spPr>
          <a:xfrm>
            <a:off x="11638003" y="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09</a:t>
            </a:r>
            <a:endParaRPr lang="ru-RU" sz="2400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1398516" y="1708482"/>
            <a:ext cx="3576173" cy="5777467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986340" y="-443256"/>
            <a:ext cx="2689816" cy="4963797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873176" y="2482728"/>
            <a:ext cx="2959690" cy="4978308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995752" y="772360"/>
          <a:ext cx="3735387" cy="1716087"/>
        </p:xfrm>
        <a:graphic>
          <a:graphicData uri="http://schemas.openxmlformats.org/presentationml/2006/ole">
            <p:oleObj spid="_x0000_s57346" name="CS ChemDraw Drawing" r:id="rId6" imgW="3735000" imgH="1716840" progId="ChemDraw.Document.6.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821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cientific discovery_V1_win32_EF_v3" id="{70008AEC-EDED-4511-BBCB-3094E155874B}" vid="{20F39DC6-8556-4458-8AAA-5D2B51347C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81D8D6-8849-400B-8BC9-21D401C7DD06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230e9df3-be65-4c73-a93b-d1236ebd677e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A734A7-6096-47AA-9737-CDF62701A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8397A0-8C35-4EEE-8E61-47C914415B5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490</Words>
  <Application>Microsoft Office PowerPoint</Application>
  <PresentationFormat>Произвольный</PresentationFormat>
  <Paragraphs>114</Paragraphs>
  <Slides>19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Custom</vt:lpstr>
      <vt:lpstr>CS ChemDraw Drawing</vt:lpstr>
      <vt:lpstr>Слайд 1</vt:lpstr>
      <vt:lpstr>ԽՈՒՄԲ</vt:lpstr>
      <vt:lpstr>Слайд 3</vt:lpstr>
      <vt:lpstr>Նախագծի Ռազմավարություն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Հետազոտվող միացությունների առաջացրած փոխազդեցությունները թիրախ մոլեկուլի հետ դոկինգային վերլուծությամբ</vt:lpstr>
      <vt:lpstr>Слайд 15</vt:lpstr>
      <vt:lpstr>Слайд 16</vt:lpstr>
      <vt:lpstr>Слайд 17</vt:lpstr>
      <vt:lpstr>Слайд 18</vt:lpstr>
      <vt:lpstr>Շնորհակալություն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39</cp:revision>
  <cp:lastPrinted>2025-07-24T12:08:31Z</cp:lastPrinted>
  <dcterms:created xsi:type="dcterms:W3CDTF">2022-10-10T06:51:53Z</dcterms:created>
  <dcterms:modified xsi:type="dcterms:W3CDTF">2026-05-13T04:47:45Z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